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300"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301"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9" r:id="rId39"/>
    <p:sldId id="291" r:id="rId40"/>
    <p:sldId id="292" r:id="rId41"/>
    <p:sldId id="309" r:id="rId42"/>
    <p:sldId id="293" r:id="rId43"/>
    <p:sldId id="294" r:id="rId44"/>
    <p:sldId id="295" r:id="rId45"/>
    <p:sldId id="296" r:id="rId46"/>
    <p:sldId id="297" r:id="rId47"/>
    <p:sldId id="302" r:id="rId48"/>
    <p:sldId id="303" r:id="rId49"/>
    <p:sldId id="304" r:id="rId50"/>
    <p:sldId id="305" r:id="rId51"/>
    <p:sldId id="306" r:id="rId52"/>
    <p:sldId id="307" r:id="rId53"/>
    <p:sldId id="308" r:id="rId54"/>
    <p:sldId id="298"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a:srgbClr val="663300"/>
    <a:srgbClr val="000099"/>
    <a:srgbClr val="4D4D4D"/>
    <a:srgbClr val="A50021"/>
    <a:srgbClr val="8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777" autoAdjust="0"/>
    <p:restoredTop sz="94660"/>
  </p:normalViewPr>
  <p:slideViewPr>
    <p:cSldViewPr>
      <p:cViewPr varScale="1">
        <p:scale>
          <a:sx n="82" d="100"/>
          <a:sy n="82" d="100"/>
        </p:scale>
        <p:origin x="-798"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F01B61D-7D48-4B7B-AA5F-D278E71EAE7E}" type="datetimeFigureOut">
              <a:rPr lang="en-US" smtClean="0"/>
              <a:pPr/>
              <a:t>3/3/2013</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CB0B9F17-EE2C-4429-88D4-56E74DE4B88C}"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F01B61D-7D48-4B7B-AA5F-D278E71EAE7E}" type="datetimeFigureOut">
              <a:rPr lang="en-US" smtClean="0"/>
              <a:pPr/>
              <a:t>3/3/2013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B0B9F17-EE2C-4429-88D4-56E74DE4B88C}" type="slidenum">
              <a:rPr lang="en-US" smtClean="0"/>
              <a:pPr/>
              <a:t>‹#›</a:t>
            </a:fld>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F01B61D-7D48-4B7B-AA5F-D278E71EAE7E}" type="datetimeFigureOut">
              <a:rPr lang="en-US" smtClean="0"/>
              <a:pPr/>
              <a:t>3/3/2013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B0B9F17-EE2C-4429-88D4-56E74DE4B88C}" type="slidenum">
              <a:rPr lang="en-US" smtClean="0"/>
              <a:pPr/>
              <a:t>‹#›</a:t>
            </a:fld>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F01B61D-7D48-4B7B-AA5F-D278E71EAE7E}" type="datetimeFigureOut">
              <a:rPr lang="en-US" smtClean="0"/>
              <a:pPr/>
              <a:t>3/3/2013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B0B9F17-EE2C-4429-88D4-56E74DE4B88C}" type="slidenum">
              <a:rPr lang="en-US" smtClean="0"/>
              <a:pPr/>
              <a:t>‹#›</a:t>
            </a:fld>
            <a:endParaRPr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F01B61D-7D48-4B7B-AA5F-D278E71EAE7E}" type="datetimeFigureOut">
              <a:rPr lang="en-US" smtClean="0"/>
              <a:pPr/>
              <a:t>3/3/2013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B0B9F17-EE2C-4429-88D4-56E74DE4B88C}"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F01B61D-7D48-4B7B-AA5F-D278E71EAE7E}" type="datetimeFigureOut">
              <a:rPr lang="en-US" smtClean="0"/>
              <a:pPr/>
              <a:t>3/3/2013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B0B9F17-EE2C-4429-88D4-56E74DE4B88C}" type="slidenum">
              <a:rPr lang="en-US" smtClean="0"/>
              <a:pPr/>
              <a:t>‹#›</a:t>
            </a:fld>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F01B61D-7D48-4B7B-AA5F-D278E71EAE7E}" type="datetimeFigureOut">
              <a:rPr lang="en-US" smtClean="0"/>
              <a:pPr/>
              <a:t>3/3/2013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B0B9F17-EE2C-4429-88D4-56E74DE4B88C}" type="slidenum">
              <a:rPr lang="en-US" smtClean="0"/>
              <a:pPr/>
              <a:t>‹#›</a:t>
            </a:fld>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F01B61D-7D48-4B7B-AA5F-D278E71EAE7E}" type="datetimeFigureOut">
              <a:rPr lang="en-US" smtClean="0"/>
              <a:pPr/>
              <a:t>3/3/2013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B0B9F17-EE2C-4429-88D4-56E74DE4B88C}" type="slidenum">
              <a:rPr lang="en-US" smtClean="0"/>
              <a:pPr/>
              <a:t>‹#›</a:t>
            </a:fld>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F01B61D-7D48-4B7B-AA5F-D278E71EAE7E}" type="datetimeFigureOut">
              <a:rPr lang="en-US" smtClean="0"/>
              <a:pPr/>
              <a:t>3/3/2013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B0B9F17-EE2C-4429-88D4-56E74DE4B88C}"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F01B61D-7D48-4B7B-AA5F-D278E71EAE7E}" type="datetimeFigureOut">
              <a:rPr lang="en-US" smtClean="0"/>
              <a:pPr/>
              <a:t>3/3/2013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B0B9F17-EE2C-4429-88D4-56E74DE4B88C}" type="slidenum">
              <a:rPr lang="en-US" smtClean="0"/>
              <a:pPr/>
              <a:t>‹#›</a:t>
            </a:fld>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F01B61D-7D48-4B7B-AA5F-D278E71EAE7E}" type="datetimeFigureOut">
              <a:rPr lang="en-US" smtClean="0"/>
              <a:pPr/>
              <a:t>3/3/2013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B0B9F17-EE2C-4429-88D4-56E74DE4B88C}"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F01B61D-7D48-4B7B-AA5F-D278E71EAE7E}" type="datetimeFigureOut">
              <a:rPr lang="en-US" smtClean="0"/>
              <a:pPr/>
              <a:t>3/3/2013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B0B9F17-EE2C-4429-88D4-56E74DE4B88C}"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fade/>
  </p:transition>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2895600"/>
            <a:ext cx="7848600" cy="1295400"/>
          </a:xfrm>
        </p:spPr>
        <p:txBody>
          <a:bodyPr>
            <a:normAutofit fontScale="92500" lnSpcReduction="10000"/>
          </a:bodyPr>
          <a:lstStyle/>
          <a:p>
            <a:pPr algn="ctr"/>
            <a:r>
              <a:rPr lang="en-US" sz="4800" b="1" dirty="0">
                <a:solidFill>
                  <a:schemeClr val="accent2">
                    <a:lumMod val="50000"/>
                  </a:schemeClr>
                </a:solidFill>
                <a:latin typeface="Arial Black" pitchFamily="34" charset="0"/>
              </a:rPr>
              <a:t>Mobile Phone Radiation Harmonizer</a:t>
            </a:r>
            <a:r>
              <a:rPr lang="en-US" b="1" dirty="0">
                <a:solidFill>
                  <a:schemeClr val="accent2">
                    <a:lumMod val="50000"/>
                  </a:schemeClr>
                </a:solidFill>
                <a:latin typeface="Arial Black" pitchFamily="34" charset="0"/>
              </a:rPr>
              <a:t>  </a:t>
            </a:r>
          </a:p>
        </p:txBody>
      </p:sp>
      <p:pic>
        <p:nvPicPr>
          <p:cNvPr id="4" name="Picture 3" descr="radisafe_trasp.png"/>
          <p:cNvPicPr>
            <a:picLocks noChangeAspect="1"/>
          </p:cNvPicPr>
          <p:nvPr/>
        </p:nvPicPr>
        <p:blipFill>
          <a:blip r:embed="rId2"/>
          <a:stretch>
            <a:fillRect/>
          </a:stretch>
        </p:blipFill>
        <p:spPr>
          <a:xfrm>
            <a:off x="3660820" y="4191000"/>
            <a:ext cx="2511380" cy="2476500"/>
          </a:xfrm>
          <a:prstGeom prst="rect">
            <a:avLst/>
          </a:prstGeom>
        </p:spPr>
      </p:pic>
      <p:pic>
        <p:nvPicPr>
          <p:cNvPr id="5" name="Picture 4" descr="1.jpg"/>
          <p:cNvPicPr>
            <a:picLocks noChangeAspect="1"/>
          </p:cNvPicPr>
          <p:nvPr/>
        </p:nvPicPr>
        <p:blipFill>
          <a:blip r:embed="rId3"/>
          <a:stretch>
            <a:fillRect/>
          </a:stretch>
        </p:blipFill>
        <p:spPr>
          <a:xfrm>
            <a:off x="2286000" y="304800"/>
            <a:ext cx="5181600" cy="2599786"/>
          </a:xfrm>
          <a:prstGeom prst="rect">
            <a:avLst/>
          </a:prstGeom>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533400"/>
            <a:ext cx="7924800" cy="5791200"/>
          </a:xfrm>
          <a:ln/>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ctr">
              <a:lnSpc>
                <a:spcPct val="200000"/>
              </a:lnSpc>
              <a:buNone/>
            </a:pPr>
            <a:r>
              <a:rPr lang="en-US" dirty="0" smtClean="0">
                <a:solidFill>
                  <a:srgbClr val="663300"/>
                </a:solidFill>
              </a:rPr>
              <a:t>  </a:t>
            </a:r>
            <a:r>
              <a:rPr lang="en-US" sz="4000" b="1" dirty="0" smtClean="0">
                <a:solidFill>
                  <a:schemeClr val="bg1"/>
                </a:solidFill>
                <a:latin typeface="Arial" pitchFamily="34" charset="0"/>
                <a:cs typeface="Arial" pitchFamily="34" charset="0"/>
              </a:rPr>
              <a:t>Talking for longer durations on Mobile Phone Heats up the Brain Tissues and affects the </a:t>
            </a:r>
          </a:p>
          <a:p>
            <a:pPr algn="ctr">
              <a:lnSpc>
                <a:spcPct val="200000"/>
              </a:lnSpc>
              <a:buNone/>
            </a:pPr>
            <a:r>
              <a:rPr lang="en-US" sz="4000" b="1" dirty="0" smtClean="0">
                <a:solidFill>
                  <a:schemeClr val="bg1"/>
                </a:solidFill>
                <a:latin typeface="Arial" pitchFamily="34" charset="0"/>
                <a:cs typeface="Arial" pitchFamily="34" charset="0"/>
              </a:rPr>
              <a:t>CELLS  around ears and brain.</a:t>
            </a:r>
          </a:p>
          <a:p>
            <a:endParaRPr lang="en-US" sz="4000" dirty="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09600"/>
            <a:ext cx="7924800" cy="5638800"/>
          </a:xfrm>
        </p:spPr>
        <p:style>
          <a:lnRef idx="2">
            <a:schemeClr val="accent3">
              <a:shade val="50000"/>
            </a:schemeClr>
          </a:lnRef>
          <a:fillRef idx="1">
            <a:schemeClr val="accent3"/>
          </a:fillRef>
          <a:effectRef idx="0">
            <a:schemeClr val="accent3"/>
          </a:effectRef>
          <a:fontRef idx="minor">
            <a:schemeClr val="lt1"/>
          </a:fontRef>
        </p:style>
        <p:txBody>
          <a:bodyPr>
            <a:normAutofit lnSpcReduction="10000"/>
          </a:bodyPr>
          <a:lstStyle/>
          <a:p>
            <a:pPr algn="ctr">
              <a:lnSpc>
                <a:spcPct val="170000"/>
              </a:lnSpc>
              <a:buNone/>
            </a:pPr>
            <a:r>
              <a:rPr lang="en-US" dirty="0" smtClean="0">
                <a:solidFill>
                  <a:schemeClr val="bg1"/>
                </a:solidFill>
                <a:latin typeface="Arial" pitchFamily="34" charset="0"/>
                <a:cs typeface="Arial" pitchFamily="34" charset="0"/>
              </a:rPr>
              <a:t>   </a:t>
            </a:r>
            <a:r>
              <a:rPr lang="en-US" sz="3600" b="1" dirty="0" smtClean="0">
                <a:solidFill>
                  <a:schemeClr val="bg1"/>
                </a:solidFill>
                <a:latin typeface="Arial" pitchFamily="34" charset="0"/>
                <a:cs typeface="Arial" pitchFamily="34" charset="0"/>
              </a:rPr>
              <a:t>Many Mobile Phone users now have reported reduced hearing abilities and discomfort in ear region, pushing themselves to develop  allergy  to  </a:t>
            </a:r>
          </a:p>
          <a:p>
            <a:pPr algn="ctr">
              <a:lnSpc>
                <a:spcPct val="170000"/>
              </a:lnSpc>
              <a:buNone/>
            </a:pPr>
            <a:r>
              <a:rPr lang="en-US" sz="3600" b="1" dirty="0" smtClean="0">
                <a:solidFill>
                  <a:schemeClr val="bg1"/>
                </a:solidFill>
                <a:latin typeface="Arial" pitchFamily="34" charset="0"/>
                <a:cs typeface="Arial" pitchFamily="34" charset="0"/>
              </a:rPr>
              <a:t>Mobile  phone  use. </a:t>
            </a:r>
          </a:p>
          <a:p>
            <a:endParaRPr lang="en-US"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09600"/>
            <a:ext cx="7924800" cy="5562600"/>
          </a:xfrm>
        </p:spPr>
        <p:style>
          <a:lnRef idx="2">
            <a:schemeClr val="accent3">
              <a:shade val="50000"/>
            </a:schemeClr>
          </a:lnRef>
          <a:fillRef idx="1">
            <a:schemeClr val="accent3"/>
          </a:fillRef>
          <a:effectRef idx="0">
            <a:schemeClr val="accent3"/>
          </a:effectRef>
          <a:fontRef idx="minor">
            <a:schemeClr val="lt1"/>
          </a:fontRef>
        </p:style>
        <p:txBody>
          <a:bodyPr/>
          <a:lstStyle/>
          <a:p>
            <a:pPr algn="ctr">
              <a:lnSpc>
                <a:spcPct val="200000"/>
              </a:lnSpc>
              <a:buNone/>
            </a:pPr>
            <a:r>
              <a:rPr lang="en-US" sz="3600" dirty="0" smtClean="0">
                <a:solidFill>
                  <a:srgbClr val="663300"/>
                </a:solidFill>
                <a:latin typeface="Arial Black" pitchFamily="34" charset="0"/>
                <a:cs typeface="Arial" pitchFamily="34" charset="0"/>
              </a:rPr>
              <a:t>  </a:t>
            </a:r>
            <a:r>
              <a:rPr lang="en-US" sz="4000" b="1" dirty="0" smtClean="0">
                <a:solidFill>
                  <a:schemeClr val="bg1"/>
                </a:solidFill>
                <a:latin typeface="Arial" pitchFamily="34" charset="0"/>
                <a:cs typeface="Arial" pitchFamily="34" charset="0"/>
              </a:rPr>
              <a:t>Children with tender skull are exposed to  the dangers of Mobile Phone Radiation </a:t>
            </a:r>
          </a:p>
          <a:p>
            <a:pPr algn="ctr">
              <a:lnSpc>
                <a:spcPct val="200000"/>
              </a:lnSpc>
              <a:buNone/>
            </a:pPr>
            <a:r>
              <a:rPr lang="en-US" sz="4000" b="1" dirty="0" smtClean="0">
                <a:solidFill>
                  <a:schemeClr val="bg1"/>
                </a:solidFill>
                <a:latin typeface="Arial" pitchFamily="34" charset="0"/>
                <a:cs typeface="Arial" pitchFamily="34" charset="0"/>
              </a:rPr>
              <a:t>much more than men.</a:t>
            </a:r>
          </a:p>
          <a:p>
            <a:endParaRPr lang="en-US" dirty="0"/>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533400"/>
            <a:ext cx="8001000" cy="5715000"/>
          </a:xfrm>
          <a:ln/>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ctr">
              <a:lnSpc>
                <a:spcPct val="200000"/>
              </a:lnSpc>
              <a:buNone/>
            </a:pPr>
            <a:r>
              <a:rPr lang="en-US" dirty="0" smtClean="0">
                <a:solidFill>
                  <a:schemeClr val="bg1"/>
                </a:solidFill>
                <a:latin typeface="Arial" pitchFamily="34" charset="0"/>
                <a:cs typeface="Arial" pitchFamily="34" charset="0"/>
              </a:rPr>
              <a:t>  </a:t>
            </a:r>
            <a:r>
              <a:rPr lang="en-US" sz="4000" b="1" dirty="0" smtClean="0">
                <a:solidFill>
                  <a:schemeClr val="bg1"/>
                </a:solidFill>
                <a:latin typeface="Arial" pitchFamily="34" charset="0"/>
                <a:cs typeface="Arial" pitchFamily="34" charset="0"/>
              </a:rPr>
              <a:t>Therefore its time we started  protecting ourselves against  this time ticking Dynamite.</a:t>
            </a:r>
          </a:p>
          <a:p>
            <a:pPr algn="ctr">
              <a:lnSpc>
                <a:spcPct val="150000"/>
              </a:lnSpc>
              <a:buNone/>
            </a:pPr>
            <a:endParaRPr lang="en-US" dirty="0" smtClean="0">
              <a:latin typeface="Arial" pitchFamily="34" charset="0"/>
              <a:cs typeface="Arial" pitchFamily="34" charset="0"/>
            </a:endParaRPr>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09600"/>
            <a:ext cx="7848600" cy="5638800"/>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ctr">
              <a:lnSpc>
                <a:spcPct val="210000"/>
              </a:lnSpc>
              <a:buNone/>
            </a:pPr>
            <a:r>
              <a:rPr lang="en-US" sz="3600" b="1" dirty="0" smtClean="0">
                <a:solidFill>
                  <a:schemeClr val="bg1"/>
                </a:solidFill>
                <a:latin typeface="Arial" pitchFamily="34" charset="0"/>
                <a:cs typeface="Arial" pitchFamily="34" charset="0"/>
              </a:rPr>
              <a:t> </a:t>
            </a:r>
            <a:r>
              <a:rPr lang="en-US" sz="3900" b="1" dirty="0" smtClean="0">
                <a:solidFill>
                  <a:schemeClr val="bg1"/>
                </a:solidFill>
                <a:latin typeface="Arial" pitchFamily="34" charset="0"/>
                <a:cs typeface="Arial" pitchFamily="34" charset="0"/>
              </a:rPr>
              <a:t>Is it possible to stop talking</a:t>
            </a:r>
          </a:p>
          <a:p>
            <a:pPr algn="ctr">
              <a:lnSpc>
                <a:spcPct val="210000"/>
              </a:lnSpc>
              <a:buNone/>
            </a:pPr>
            <a:r>
              <a:rPr lang="en-US" sz="3900" b="1" dirty="0" smtClean="0">
                <a:solidFill>
                  <a:schemeClr val="bg1"/>
                </a:solidFill>
                <a:latin typeface="Arial" pitchFamily="34" charset="0"/>
                <a:cs typeface="Arial" pitchFamily="34" charset="0"/>
              </a:rPr>
              <a:t>on Mobile Phones , which could be the best solution to </a:t>
            </a:r>
          </a:p>
          <a:p>
            <a:pPr algn="ctr">
              <a:lnSpc>
                <a:spcPct val="210000"/>
              </a:lnSpc>
              <a:buNone/>
            </a:pPr>
            <a:r>
              <a:rPr lang="en-US" sz="3900" b="1" dirty="0" smtClean="0">
                <a:solidFill>
                  <a:schemeClr val="bg1"/>
                </a:solidFill>
                <a:latin typeface="Arial" pitchFamily="34" charset="0"/>
                <a:cs typeface="Arial" pitchFamily="34" charset="0"/>
              </a:rPr>
              <a:t>PROTECT OURSELVES?</a:t>
            </a:r>
          </a:p>
          <a:p>
            <a:endParaRPr lang="en-US" dirty="0">
              <a:latin typeface="Arial" pitchFamily="34" charset="0"/>
              <a:cs typeface="Arial" pitchFamily="34" charset="0"/>
            </a:endParaRPr>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685800"/>
            <a:ext cx="8031480" cy="5486400"/>
          </a:xfrm>
        </p:spPr>
        <p:style>
          <a:lnRef idx="2">
            <a:schemeClr val="accent3">
              <a:shade val="50000"/>
            </a:schemeClr>
          </a:lnRef>
          <a:fillRef idx="1">
            <a:schemeClr val="accent3"/>
          </a:fillRef>
          <a:effectRef idx="0">
            <a:schemeClr val="accent3"/>
          </a:effectRef>
          <a:fontRef idx="minor">
            <a:schemeClr val="lt1"/>
          </a:fontRef>
        </p:style>
        <p:txBody>
          <a:bodyPr/>
          <a:lstStyle/>
          <a:p>
            <a:pPr algn="ctr">
              <a:lnSpc>
                <a:spcPct val="200000"/>
              </a:lnSpc>
              <a:buNone/>
            </a:pPr>
            <a:r>
              <a:rPr lang="en-US" b="1" dirty="0" smtClean="0">
                <a:solidFill>
                  <a:srgbClr val="663300"/>
                </a:solidFill>
                <a:latin typeface="Arial Black" pitchFamily="34" charset="0"/>
                <a:cs typeface="Arial" pitchFamily="34" charset="0"/>
              </a:rPr>
              <a:t>   </a:t>
            </a:r>
            <a:r>
              <a:rPr lang="en-US" sz="4000" b="1" dirty="0" smtClean="0">
                <a:solidFill>
                  <a:schemeClr val="bg1"/>
                </a:solidFill>
                <a:latin typeface="Arial" pitchFamily="34" charset="0"/>
                <a:cs typeface="Arial" pitchFamily="34" charset="0"/>
              </a:rPr>
              <a:t>Impossible to think of this option as Mobile Phone is now a part and parcel of our </a:t>
            </a:r>
          </a:p>
          <a:p>
            <a:pPr algn="ctr">
              <a:lnSpc>
                <a:spcPct val="200000"/>
              </a:lnSpc>
              <a:buNone/>
            </a:pPr>
            <a:r>
              <a:rPr lang="en-US" sz="4000" b="1" dirty="0" smtClean="0">
                <a:solidFill>
                  <a:schemeClr val="bg1"/>
                </a:solidFill>
                <a:latin typeface="Arial" pitchFamily="34" charset="0"/>
                <a:cs typeface="Arial" pitchFamily="34" charset="0"/>
              </a:rPr>
              <a:t>life and living.</a:t>
            </a:r>
          </a:p>
          <a:p>
            <a:endParaRPr lang="en-US" dirty="0"/>
          </a:p>
        </p:txBody>
      </p:sp>
    </p:spTree>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183880" cy="5715000"/>
          </a:xfrm>
        </p:spPr>
        <p:style>
          <a:lnRef idx="1">
            <a:schemeClr val="accent4"/>
          </a:lnRef>
          <a:fillRef idx="2">
            <a:schemeClr val="accent4"/>
          </a:fillRef>
          <a:effectRef idx="1">
            <a:schemeClr val="accent4"/>
          </a:effectRef>
          <a:fontRef idx="minor">
            <a:schemeClr val="dk1"/>
          </a:fontRef>
        </p:style>
        <p:txBody>
          <a:bodyPr>
            <a:normAutofit fontScale="92500"/>
          </a:bodyPr>
          <a:lstStyle/>
          <a:p>
            <a:pPr algn="ctr">
              <a:lnSpc>
                <a:spcPct val="200000"/>
              </a:lnSpc>
              <a:buNone/>
            </a:pPr>
            <a:r>
              <a:rPr lang="en-US" dirty="0" smtClean="0">
                <a:latin typeface="Arial Black" pitchFamily="34" charset="0"/>
              </a:rPr>
              <a:t>  </a:t>
            </a:r>
            <a:r>
              <a:rPr lang="en-US" sz="4800" b="1" dirty="0" smtClean="0">
                <a:solidFill>
                  <a:schemeClr val="accent4">
                    <a:lumMod val="50000"/>
                  </a:schemeClr>
                </a:solidFill>
                <a:latin typeface="Arial Black" pitchFamily="34" charset="0"/>
                <a:cs typeface="Arial" pitchFamily="34" charset="0"/>
              </a:rPr>
              <a:t>Don’t Worry !  </a:t>
            </a:r>
          </a:p>
          <a:p>
            <a:pPr algn="ctr">
              <a:lnSpc>
                <a:spcPct val="200000"/>
              </a:lnSpc>
              <a:buNone/>
            </a:pPr>
            <a:r>
              <a:rPr lang="en-US" sz="4800" b="1" dirty="0" smtClean="0">
                <a:solidFill>
                  <a:schemeClr val="accent4">
                    <a:lumMod val="50000"/>
                  </a:schemeClr>
                </a:solidFill>
                <a:latin typeface="Arial Black" pitchFamily="34" charset="0"/>
                <a:cs typeface="Arial" pitchFamily="34" charset="0"/>
              </a:rPr>
              <a:t>You possibly have a proven and permanent solution now! </a:t>
            </a:r>
            <a:endParaRPr lang="en-US" sz="4800" b="1" dirty="0">
              <a:solidFill>
                <a:schemeClr val="accent4">
                  <a:lumMod val="50000"/>
                </a:schemeClr>
              </a:solidFill>
              <a:latin typeface="Arial Black" pitchFamily="34" charset="0"/>
              <a:cs typeface="Arial" pitchFamily="34" charset="0"/>
            </a:endParaRPr>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609600"/>
            <a:ext cx="8183880" cy="5715000"/>
          </a:xfrm>
        </p:spPr>
        <p:style>
          <a:lnRef idx="1">
            <a:schemeClr val="accent4"/>
          </a:lnRef>
          <a:fillRef idx="2">
            <a:schemeClr val="accent4"/>
          </a:fillRef>
          <a:effectRef idx="1">
            <a:schemeClr val="accent4"/>
          </a:effectRef>
          <a:fontRef idx="minor">
            <a:schemeClr val="dk1"/>
          </a:fontRef>
        </p:style>
        <p:txBody>
          <a:bodyPr>
            <a:normAutofit fontScale="85000" lnSpcReduction="10000"/>
          </a:bodyPr>
          <a:lstStyle/>
          <a:p>
            <a:pPr algn="ctr">
              <a:lnSpc>
                <a:spcPct val="200000"/>
              </a:lnSpc>
              <a:buNone/>
            </a:pPr>
            <a:r>
              <a:rPr lang="en-US" dirty="0" smtClean="0">
                <a:solidFill>
                  <a:schemeClr val="accent4">
                    <a:lumMod val="50000"/>
                  </a:schemeClr>
                </a:solidFill>
              </a:rPr>
              <a:t>  </a:t>
            </a:r>
            <a:r>
              <a:rPr lang="en-US" sz="4700" b="1" dirty="0" smtClean="0">
                <a:solidFill>
                  <a:schemeClr val="accent4">
                    <a:lumMod val="50000"/>
                  </a:schemeClr>
                </a:solidFill>
                <a:latin typeface="Arial Black" pitchFamily="34" charset="0"/>
              </a:rPr>
              <a:t>STICK RADISAFE TO YOUR MOBILE PHONE NOW AND TALK SAFELY FOR HOURS TOGETHER IF NEED BE,</a:t>
            </a:r>
          </a:p>
          <a:p>
            <a:endParaRPr lang="en-US" b="1" dirty="0"/>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183880" cy="5638800"/>
          </a:xfrm>
        </p:spPr>
        <p:style>
          <a:lnRef idx="1">
            <a:schemeClr val="accent4"/>
          </a:lnRef>
          <a:fillRef idx="2">
            <a:schemeClr val="accent4"/>
          </a:fillRef>
          <a:effectRef idx="1">
            <a:schemeClr val="accent4"/>
          </a:effectRef>
          <a:fontRef idx="minor">
            <a:schemeClr val="dk1"/>
          </a:fontRef>
        </p:style>
        <p:txBody>
          <a:bodyPr>
            <a:normAutofit/>
          </a:bodyPr>
          <a:lstStyle/>
          <a:p>
            <a:pPr algn="ctr">
              <a:lnSpc>
                <a:spcPct val="200000"/>
              </a:lnSpc>
              <a:buNone/>
            </a:pPr>
            <a:r>
              <a:rPr lang="en-US" dirty="0" smtClean="0"/>
              <a:t>  </a:t>
            </a:r>
            <a:r>
              <a:rPr lang="en-US" sz="4000" b="1" dirty="0" smtClean="0">
                <a:solidFill>
                  <a:schemeClr val="accent4">
                    <a:lumMod val="50000"/>
                  </a:schemeClr>
                </a:solidFill>
                <a:latin typeface="Arial Black" pitchFamily="34" charset="0"/>
              </a:rPr>
              <a:t>BUT WITHOUT THE ASSOCIATED DANGERS OF MOBILE PHONE RADIATION AND HEATING.</a:t>
            </a:r>
          </a:p>
          <a:p>
            <a:pPr>
              <a:buNone/>
            </a:pPr>
            <a:r>
              <a:rPr lang="en-US" dirty="0" smtClean="0"/>
              <a:t>    </a:t>
            </a:r>
          </a:p>
          <a:p>
            <a:endParaRPr lang="en-US" dirty="0"/>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8.jpg"/>
          <p:cNvPicPr>
            <a:picLocks noGrp="1" noChangeAspect="1"/>
          </p:cNvPicPr>
          <p:nvPr>
            <p:ph idx="1"/>
          </p:nvPr>
        </p:nvPicPr>
        <p:blipFill>
          <a:blip r:embed="rId2"/>
          <a:stretch>
            <a:fillRect/>
          </a:stretch>
        </p:blipFill>
        <p:spPr>
          <a:xfrm>
            <a:off x="990600" y="76200"/>
            <a:ext cx="8153400" cy="4518799"/>
          </a:xfrm>
        </p:spPr>
      </p:pic>
      <p:sp>
        <p:nvSpPr>
          <p:cNvPr id="5" name="TextBox 4"/>
          <p:cNvSpPr txBox="1"/>
          <p:nvPr/>
        </p:nvSpPr>
        <p:spPr>
          <a:xfrm>
            <a:off x="1143000" y="4724400"/>
            <a:ext cx="3657600" cy="1938992"/>
          </a:xfrm>
          <a:prstGeom prst="rect">
            <a:avLst/>
          </a:prstGeom>
          <a:noFill/>
        </p:spPr>
        <p:txBody>
          <a:bodyPr wrap="square" rtlCol="0">
            <a:spAutoFit/>
          </a:bodyPr>
          <a:lstStyle/>
          <a:p>
            <a:pPr algn="ctr"/>
            <a:r>
              <a:rPr lang="en-US" sz="2400" b="1" dirty="0" smtClean="0">
                <a:latin typeface="Arial" pitchFamily="34" charset="0"/>
                <a:cs typeface="Arial" pitchFamily="34" charset="0"/>
              </a:rPr>
              <a:t>Thermographic image of the Face and Head with no exposure to harmful mobile phone radiation.</a:t>
            </a:r>
            <a:endParaRPr lang="en-US" sz="2400" b="1" dirty="0">
              <a:latin typeface="Arial" pitchFamily="34" charset="0"/>
              <a:cs typeface="Arial" pitchFamily="34" charset="0"/>
            </a:endParaRPr>
          </a:p>
        </p:txBody>
      </p:sp>
      <p:sp>
        <p:nvSpPr>
          <p:cNvPr id="7" name="TextBox 6"/>
          <p:cNvSpPr txBox="1"/>
          <p:nvPr/>
        </p:nvSpPr>
        <p:spPr>
          <a:xfrm>
            <a:off x="5257800" y="4724400"/>
            <a:ext cx="3733800" cy="1569660"/>
          </a:xfrm>
          <a:prstGeom prst="rect">
            <a:avLst/>
          </a:prstGeom>
          <a:noFill/>
        </p:spPr>
        <p:txBody>
          <a:bodyPr wrap="square" rtlCol="0">
            <a:spAutoFit/>
          </a:bodyPr>
          <a:lstStyle/>
          <a:p>
            <a:pPr algn="ctr"/>
            <a:r>
              <a:rPr lang="en-US" sz="2400" b="1" dirty="0" smtClean="0">
                <a:latin typeface="Arial" pitchFamily="34" charset="0"/>
                <a:cs typeface="Arial" pitchFamily="34" charset="0"/>
              </a:rPr>
              <a:t>Thermographic  image  of the Face and Head after 20 minutes of mobile phone call.</a:t>
            </a:r>
            <a:endParaRPr lang="en-US" sz="2400" b="1" dirty="0">
              <a:latin typeface="Arial" pitchFamily="34" charset="0"/>
              <a:cs typeface="Arial" pitchFamily="34" charset="0"/>
            </a:endParaRP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457200"/>
            <a:ext cx="8077200" cy="5943600"/>
          </a:xfrm>
        </p:spPr>
        <p:style>
          <a:lnRef idx="2">
            <a:schemeClr val="accent3">
              <a:shade val="50000"/>
            </a:schemeClr>
          </a:lnRef>
          <a:fillRef idx="1">
            <a:schemeClr val="accent3"/>
          </a:fillRef>
          <a:effectRef idx="0">
            <a:schemeClr val="accent3"/>
          </a:effectRef>
          <a:fontRef idx="minor">
            <a:schemeClr val="lt1"/>
          </a:fontRef>
        </p:style>
        <p:txBody>
          <a:bodyPr>
            <a:normAutofit fontScale="62500" lnSpcReduction="20000"/>
          </a:bodyPr>
          <a:lstStyle/>
          <a:p>
            <a:pPr algn="ctr">
              <a:lnSpc>
                <a:spcPct val="150000"/>
              </a:lnSpc>
              <a:buNone/>
            </a:pPr>
            <a:r>
              <a:rPr lang="en-US" dirty="0" smtClean="0">
                <a:latin typeface="Arial" pitchFamily="34" charset="0"/>
                <a:cs typeface="Arial" pitchFamily="34" charset="0"/>
              </a:rPr>
              <a:t>  </a:t>
            </a:r>
          </a:p>
          <a:p>
            <a:pPr algn="ctr">
              <a:lnSpc>
                <a:spcPct val="160000"/>
              </a:lnSpc>
              <a:buNone/>
            </a:pPr>
            <a:r>
              <a:rPr lang="en-US" sz="5100" b="1" dirty="0" smtClean="0">
                <a:solidFill>
                  <a:schemeClr val="bg1"/>
                </a:solidFill>
                <a:latin typeface="Arial" pitchFamily="34" charset="0"/>
                <a:cs typeface="Arial" pitchFamily="34" charset="0"/>
              </a:rPr>
              <a:t>Use RADISAFE and PROTECT your </a:t>
            </a:r>
          </a:p>
          <a:p>
            <a:pPr algn="ctr">
              <a:lnSpc>
                <a:spcPct val="210000"/>
              </a:lnSpc>
              <a:buNone/>
            </a:pPr>
            <a:r>
              <a:rPr lang="en-US" sz="5100" b="1" dirty="0" smtClean="0">
                <a:solidFill>
                  <a:schemeClr val="bg1"/>
                </a:solidFill>
                <a:latin typeface="Arial" pitchFamily="34" charset="0"/>
                <a:cs typeface="Arial" pitchFamily="34" charset="0"/>
              </a:rPr>
              <a:t>Ears , Brain and Body  against harmful effects of Mobile Phone Radiation and Heating, as more than a million people are doing  now with Radisafe.</a:t>
            </a:r>
          </a:p>
          <a:p>
            <a:pPr algn="just">
              <a:lnSpc>
                <a:spcPct val="160000"/>
              </a:lnSpc>
              <a:buNone/>
            </a:pPr>
            <a:r>
              <a:rPr lang="en-US" sz="4100" b="1" dirty="0" smtClean="0">
                <a:latin typeface="Arial" pitchFamily="34" charset="0"/>
                <a:cs typeface="Arial" pitchFamily="34" charset="0"/>
              </a:rPr>
              <a:t> </a:t>
            </a:r>
          </a:p>
          <a:p>
            <a:endParaRPr lang="en-US" dirty="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09600"/>
            <a:ext cx="8077200" cy="5638800"/>
          </a:xfrm>
        </p:spPr>
        <p:style>
          <a:lnRef idx="1">
            <a:schemeClr val="accent4"/>
          </a:lnRef>
          <a:fillRef idx="2">
            <a:schemeClr val="accent4"/>
          </a:fillRef>
          <a:effectRef idx="1">
            <a:schemeClr val="accent4"/>
          </a:effectRef>
          <a:fontRef idx="minor">
            <a:schemeClr val="dk1"/>
          </a:fontRef>
        </p:style>
        <p:txBody>
          <a:bodyPr>
            <a:normAutofit fontScale="85000" lnSpcReduction="10000"/>
          </a:bodyPr>
          <a:lstStyle/>
          <a:p>
            <a:pPr algn="ctr">
              <a:lnSpc>
                <a:spcPct val="200000"/>
              </a:lnSpc>
              <a:buNone/>
            </a:pPr>
            <a:r>
              <a:rPr lang="en-US" dirty="0" smtClean="0">
                <a:latin typeface="Arial Black" pitchFamily="34" charset="0"/>
              </a:rPr>
              <a:t>  </a:t>
            </a:r>
            <a:r>
              <a:rPr lang="en-US" sz="4200" dirty="0" smtClean="0">
                <a:latin typeface="Arial Black" pitchFamily="34" charset="0"/>
              </a:rPr>
              <a:t>Radisafe is a boon to children who talk for more hours on Mobile phone as their tender skull gets protection, </a:t>
            </a:r>
          </a:p>
          <a:p>
            <a:pPr algn="ctr">
              <a:lnSpc>
                <a:spcPct val="200000"/>
              </a:lnSpc>
              <a:buNone/>
            </a:pPr>
            <a:r>
              <a:rPr lang="en-US" sz="4200" dirty="0" smtClean="0">
                <a:latin typeface="Arial Black" pitchFamily="34" charset="0"/>
              </a:rPr>
              <a:t>thanks to Radisafe.</a:t>
            </a:r>
          </a:p>
          <a:p>
            <a:endParaRPr lang="en-US" dirty="0"/>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533400"/>
            <a:ext cx="8153400" cy="5867400"/>
          </a:xfrm>
        </p:spPr>
        <p:style>
          <a:lnRef idx="1">
            <a:schemeClr val="accent4"/>
          </a:lnRef>
          <a:fillRef idx="2">
            <a:schemeClr val="accent4"/>
          </a:fillRef>
          <a:effectRef idx="1">
            <a:schemeClr val="accent4"/>
          </a:effectRef>
          <a:fontRef idx="minor">
            <a:schemeClr val="dk1"/>
          </a:fontRef>
        </p:style>
        <p:txBody>
          <a:bodyPr>
            <a:normAutofit/>
          </a:bodyPr>
          <a:lstStyle/>
          <a:p>
            <a:pPr algn="ctr">
              <a:lnSpc>
                <a:spcPct val="200000"/>
              </a:lnSpc>
              <a:buNone/>
            </a:pPr>
            <a:r>
              <a:rPr lang="en-US" dirty="0" smtClean="0">
                <a:latin typeface="Arial Black" pitchFamily="34" charset="0"/>
              </a:rPr>
              <a:t>   </a:t>
            </a:r>
            <a:r>
              <a:rPr lang="en-US" sz="4000" dirty="0" smtClean="0">
                <a:solidFill>
                  <a:srgbClr val="003300"/>
                </a:solidFill>
                <a:latin typeface="Arial Black" pitchFamily="34" charset="0"/>
              </a:rPr>
              <a:t>The Biological Beneficial Effects of using RADISAFE are clearly proven CLINICALLY.</a:t>
            </a:r>
            <a:endParaRPr lang="en-US" sz="4000" dirty="0">
              <a:solidFill>
                <a:srgbClr val="003300"/>
              </a:solidFill>
              <a:latin typeface="Arial Black" pitchFamily="34" charset="0"/>
            </a:endParaRPr>
          </a:p>
        </p:txBody>
      </p:sp>
    </p:spTree>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533400"/>
            <a:ext cx="8077200" cy="5791200"/>
          </a:xfrm>
        </p:spPr>
        <p:style>
          <a:lnRef idx="0">
            <a:schemeClr val="accent6"/>
          </a:lnRef>
          <a:fillRef idx="3">
            <a:schemeClr val="accent6"/>
          </a:fillRef>
          <a:effectRef idx="3">
            <a:schemeClr val="accent6"/>
          </a:effectRef>
          <a:fontRef idx="minor">
            <a:schemeClr val="lt1"/>
          </a:fontRef>
        </p:style>
        <p:txBody>
          <a:bodyPr/>
          <a:lstStyle/>
          <a:p>
            <a:pPr algn="ctr">
              <a:buNone/>
            </a:pPr>
            <a:endParaRPr lang="en-US" dirty="0" smtClean="0"/>
          </a:p>
          <a:p>
            <a:pPr algn="ctr">
              <a:buNone/>
            </a:pPr>
            <a:r>
              <a:rPr lang="en-US" sz="7200" dirty="0" smtClean="0">
                <a:solidFill>
                  <a:schemeClr val="bg1"/>
                </a:solidFill>
              </a:rPr>
              <a:t>RADISAFE </a:t>
            </a:r>
          </a:p>
          <a:p>
            <a:pPr algn="ctr">
              <a:buNone/>
            </a:pPr>
            <a:r>
              <a:rPr lang="en-US" sz="7200" dirty="0" smtClean="0">
                <a:solidFill>
                  <a:schemeClr val="bg1"/>
                </a:solidFill>
              </a:rPr>
              <a:t>TEST REPORTS </a:t>
            </a:r>
          </a:p>
          <a:p>
            <a:pPr algn="ctr">
              <a:buNone/>
            </a:pPr>
            <a:r>
              <a:rPr lang="en-US" sz="7200" dirty="0" smtClean="0">
                <a:solidFill>
                  <a:schemeClr val="bg1"/>
                </a:solidFill>
              </a:rPr>
              <a:t>&amp; </a:t>
            </a:r>
          </a:p>
          <a:p>
            <a:pPr algn="ctr">
              <a:buNone/>
            </a:pPr>
            <a:r>
              <a:rPr lang="en-US" sz="7200" dirty="0" smtClean="0">
                <a:solidFill>
                  <a:schemeClr val="bg1"/>
                </a:solidFill>
              </a:rPr>
              <a:t>CERTIFICATIONS</a:t>
            </a:r>
          </a:p>
          <a:p>
            <a:endParaRPr lang="en-US" dirty="0"/>
          </a:p>
        </p:txBody>
      </p:sp>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5112" y="533400"/>
            <a:ext cx="8095488" cy="5791200"/>
          </a:xfrm>
        </p:spPr>
        <p:style>
          <a:lnRef idx="2">
            <a:schemeClr val="accent6"/>
          </a:lnRef>
          <a:fillRef idx="1">
            <a:schemeClr val="lt1"/>
          </a:fillRef>
          <a:effectRef idx="0">
            <a:schemeClr val="accent6"/>
          </a:effectRef>
          <a:fontRef idx="minor">
            <a:schemeClr val="dk1"/>
          </a:fontRef>
        </p:style>
        <p:txBody>
          <a:bodyPr>
            <a:normAutofit fontScale="92500" lnSpcReduction="20000"/>
          </a:bodyPr>
          <a:lstStyle/>
          <a:p>
            <a:pPr algn="ctr">
              <a:lnSpc>
                <a:spcPct val="150000"/>
              </a:lnSpc>
              <a:buNone/>
            </a:pPr>
            <a:r>
              <a:rPr lang="en-US" sz="4300" b="1" dirty="0" smtClean="0"/>
              <a:t>   </a:t>
            </a:r>
            <a:r>
              <a:rPr lang="en-US" sz="4300" b="1" dirty="0" smtClean="0">
                <a:solidFill>
                  <a:srgbClr val="000099"/>
                </a:solidFill>
                <a:latin typeface="Arial Black" pitchFamily="34" charset="0"/>
              </a:rPr>
              <a:t>Radisafe is one of the most Lab tested &amp; Certified products of its kind in the World, having been Certified by many accredited laboratories of the World.</a:t>
            </a:r>
          </a:p>
          <a:p>
            <a:endParaRPr lang="en-US" dirty="0"/>
          </a:p>
        </p:txBody>
      </p:sp>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533400"/>
            <a:ext cx="8001000" cy="5791200"/>
          </a:xfrm>
        </p:spPr>
        <p:style>
          <a:lnRef idx="2">
            <a:schemeClr val="accent6"/>
          </a:lnRef>
          <a:fillRef idx="1">
            <a:schemeClr val="lt1"/>
          </a:fillRef>
          <a:effectRef idx="0">
            <a:schemeClr val="accent6"/>
          </a:effectRef>
          <a:fontRef idx="minor">
            <a:schemeClr val="dk1"/>
          </a:fontRef>
        </p:style>
        <p:txBody>
          <a:bodyPr>
            <a:normAutofit fontScale="92500" lnSpcReduction="20000"/>
          </a:bodyPr>
          <a:lstStyle/>
          <a:p>
            <a:pPr algn="ctr">
              <a:lnSpc>
                <a:spcPct val="150000"/>
              </a:lnSpc>
              <a:buNone/>
            </a:pPr>
            <a:r>
              <a:rPr lang="en-US" dirty="0" smtClean="0"/>
              <a:t>   </a:t>
            </a:r>
            <a:r>
              <a:rPr lang="en-US" b="1" dirty="0" smtClean="0">
                <a:solidFill>
                  <a:srgbClr val="000099"/>
                </a:solidFill>
                <a:latin typeface="Arial Black" pitchFamily="34" charset="0"/>
              </a:rPr>
              <a:t>California Institute of Electronics and Materials Science,  (CIEMS), USA has Certified </a:t>
            </a:r>
            <a:r>
              <a:rPr lang="en-US" sz="8000" b="1" dirty="0" smtClean="0">
                <a:solidFill>
                  <a:srgbClr val="000099"/>
                </a:solidFill>
                <a:latin typeface="Arial Black" pitchFamily="34" charset="0"/>
              </a:rPr>
              <a:t>Radisafe</a:t>
            </a:r>
            <a:r>
              <a:rPr lang="en-US" b="1" dirty="0" smtClean="0">
                <a:solidFill>
                  <a:srgbClr val="000099"/>
                </a:solidFill>
                <a:latin typeface="Arial Black" pitchFamily="34" charset="0"/>
              </a:rPr>
              <a:t> to possess </a:t>
            </a:r>
            <a:r>
              <a:rPr lang="en-US" sz="4800" b="1" dirty="0" smtClean="0">
                <a:solidFill>
                  <a:srgbClr val="000099"/>
                </a:solidFill>
                <a:latin typeface="Arial Black" pitchFamily="34" charset="0"/>
              </a:rPr>
              <a:t>upto 99.92% </a:t>
            </a:r>
          </a:p>
          <a:p>
            <a:pPr algn="ctr">
              <a:lnSpc>
                <a:spcPct val="150000"/>
              </a:lnSpc>
              <a:buNone/>
            </a:pPr>
            <a:r>
              <a:rPr lang="en-US" b="1" dirty="0" smtClean="0">
                <a:solidFill>
                  <a:srgbClr val="000099"/>
                </a:solidFill>
                <a:latin typeface="Arial Black" pitchFamily="34" charset="0"/>
              </a:rPr>
              <a:t>of Electro Magnetic Shielding Effectiveness tested at 9.375 GHz.</a:t>
            </a:r>
          </a:p>
          <a:p>
            <a:endParaRPr lang="en-US" dirty="0">
              <a:solidFill>
                <a:schemeClr val="accent6">
                  <a:lumMod val="75000"/>
                </a:schemeClr>
              </a:solidFill>
            </a:endParaRPr>
          </a:p>
        </p:txBody>
      </p:sp>
    </p:spTree>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33400"/>
            <a:ext cx="7772400" cy="5791200"/>
          </a:xfrm>
        </p:spPr>
        <p:style>
          <a:lnRef idx="2">
            <a:schemeClr val="accent6"/>
          </a:lnRef>
          <a:fillRef idx="1">
            <a:schemeClr val="lt1"/>
          </a:fillRef>
          <a:effectRef idx="0">
            <a:schemeClr val="accent6"/>
          </a:effectRef>
          <a:fontRef idx="minor">
            <a:schemeClr val="dk1"/>
          </a:fontRef>
        </p:style>
        <p:txBody>
          <a:bodyPr>
            <a:normAutofit fontScale="92500"/>
          </a:bodyPr>
          <a:lstStyle/>
          <a:p>
            <a:pPr algn="ctr">
              <a:lnSpc>
                <a:spcPct val="150000"/>
              </a:lnSpc>
              <a:buNone/>
            </a:pPr>
            <a:r>
              <a:rPr lang="en-US" dirty="0" smtClean="0">
                <a:latin typeface="Arial Black" pitchFamily="34" charset="0"/>
              </a:rPr>
              <a:t>  </a:t>
            </a:r>
            <a:r>
              <a:rPr lang="en-US" sz="3600" b="1" dirty="0" smtClean="0">
                <a:solidFill>
                  <a:srgbClr val="000099"/>
                </a:solidFill>
                <a:latin typeface="Arial Black" pitchFamily="34" charset="0"/>
              </a:rPr>
              <a:t>Aparajit Instruments , an ISO 9002:2000 Certified Equipment Testing  Company, has tested and certified Radisafe to posses upto 80% Heat Reduction ability of Radisafe, when stuck on Mobile Phone.</a:t>
            </a:r>
          </a:p>
          <a:p>
            <a:endParaRPr lang="en-US" dirty="0"/>
          </a:p>
        </p:txBody>
      </p:sp>
    </p:spTree>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1312" y="533400"/>
            <a:ext cx="8095488" cy="5715000"/>
          </a:xfrm>
        </p:spPr>
        <p:style>
          <a:lnRef idx="2">
            <a:schemeClr val="accent6"/>
          </a:lnRef>
          <a:fillRef idx="1">
            <a:schemeClr val="lt1"/>
          </a:fillRef>
          <a:effectRef idx="0">
            <a:schemeClr val="accent6"/>
          </a:effectRef>
          <a:fontRef idx="minor">
            <a:schemeClr val="dk1"/>
          </a:fontRef>
        </p:style>
        <p:txBody>
          <a:bodyPr>
            <a:normAutofit fontScale="92500" lnSpcReduction="20000"/>
          </a:bodyPr>
          <a:lstStyle/>
          <a:p>
            <a:pPr algn="ctr">
              <a:lnSpc>
                <a:spcPct val="150000"/>
              </a:lnSpc>
              <a:buNone/>
            </a:pPr>
            <a:r>
              <a:rPr lang="en-US" b="1" dirty="0" smtClean="0">
                <a:solidFill>
                  <a:srgbClr val="000099"/>
                </a:solidFill>
                <a:latin typeface="Arial Black" pitchFamily="34" charset="0"/>
              </a:rPr>
              <a:t>  </a:t>
            </a:r>
            <a:r>
              <a:rPr lang="en-US" sz="3600" b="1" dirty="0" smtClean="0">
                <a:solidFill>
                  <a:srgbClr val="000099"/>
                </a:solidFill>
                <a:latin typeface="Arial Black" pitchFamily="34" charset="0"/>
              </a:rPr>
              <a:t>CENTRE FOR BIOFIELD</a:t>
            </a:r>
          </a:p>
          <a:p>
            <a:pPr algn="ctr">
              <a:lnSpc>
                <a:spcPct val="150000"/>
              </a:lnSpc>
              <a:buNone/>
            </a:pPr>
            <a:r>
              <a:rPr lang="en-US" sz="3600" b="1" dirty="0" smtClean="0">
                <a:solidFill>
                  <a:srgbClr val="000099"/>
                </a:solidFill>
                <a:latin typeface="Arial Black" pitchFamily="34" charset="0"/>
              </a:rPr>
              <a:t>SCIENCES, an International Testing Centre for Bio Field Energies, headed by </a:t>
            </a:r>
          </a:p>
          <a:p>
            <a:pPr algn="ctr">
              <a:lnSpc>
                <a:spcPct val="150000"/>
              </a:lnSpc>
              <a:buNone/>
            </a:pPr>
            <a:r>
              <a:rPr lang="en-US" sz="3600" b="1" dirty="0" smtClean="0">
                <a:solidFill>
                  <a:srgbClr val="000099"/>
                </a:solidFill>
                <a:latin typeface="Arial Black" pitchFamily="34" charset="0"/>
              </a:rPr>
              <a:t>Dr.Thornton Streeter , D.Sc  has Certified the effectiveness of Radisafe through a series of Tests.</a:t>
            </a:r>
          </a:p>
          <a:p>
            <a:endParaRPr lang="en-US" dirty="0"/>
          </a:p>
        </p:txBody>
      </p:sp>
    </p:spTree>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533400"/>
            <a:ext cx="7772400" cy="5791200"/>
          </a:xfrm>
        </p:spPr>
        <p:style>
          <a:lnRef idx="2">
            <a:schemeClr val="accent6"/>
          </a:lnRef>
          <a:fillRef idx="1">
            <a:schemeClr val="lt1"/>
          </a:fillRef>
          <a:effectRef idx="0">
            <a:schemeClr val="accent6"/>
          </a:effectRef>
          <a:fontRef idx="minor">
            <a:schemeClr val="dk1"/>
          </a:fontRef>
        </p:style>
        <p:txBody>
          <a:bodyPr>
            <a:normAutofit fontScale="62500" lnSpcReduction="20000"/>
          </a:bodyPr>
          <a:lstStyle/>
          <a:p>
            <a:pPr algn="ctr">
              <a:lnSpc>
                <a:spcPct val="170000"/>
              </a:lnSpc>
              <a:buNone/>
            </a:pPr>
            <a:r>
              <a:rPr lang="en-US" dirty="0" smtClean="0"/>
              <a:t>  </a:t>
            </a:r>
            <a:r>
              <a:rPr lang="en-US" sz="5100" b="1" dirty="0" smtClean="0">
                <a:solidFill>
                  <a:srgbClr val="000099"/>
                </a:solidFill>
                <a:latin typeface="Arial Black" pitchFamily="34" charset="0"/>
              </a:rPr>
              <a:t>49 organ Clinical Study carried out using the World renowned Kirlian GDV Camera has clearly proved the effectiveness of Radisafe while unambiguously exposing the hazards of using unprotected Mobile Phone.</a:t>
            </a:r>
          </a:p>
          <a:p>
            <a:endParaRPr lang="en-US" dirty="0"/>
          </a:p>
        </p:txBody>
      </p:sp>
    </p:spTree>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1312" y="533400"/>
            <a:ext cx="8019288" cy="5791200"/>
          </a:xfrm>
        </p:spPr>
        <p:style>
          <a:lnRef idx="2">
            <a:schemeClr val="accent6"/>
          </a:lnRef>
          <a:fillRef idx="1">
            <a:schemeClr val="lt1"/>
          </a:fillRef>
          <a:effectRef idx="0">
            <a:schemeClr val="accent6"/>
          </a:effectRef>
          <a:fontRef idx="minor">
            <a:schemeClr val="dk1"/>
          </a:fontRef>
        </p:style>
        <p:txBody>
          <a:bodyPr>
            <a:normAutofit lnSpcReduction="10000"/>
          </a:bodyPr>
          <a:lstStyle/>
          <a:p>
            <a:pPr algn="ctr">
              <a:lnSpc>
                <a:spcPct val="150000"/>
              </a:lnSpc>
              <a:buNone/>
            </a:pPr>
            <a:r>
              <a:rPr lang="en-US" dirty="0" smtClean="0"/>
              <a:t>   </a:t>
            </a:r>
            <a:r>
              <a:rPr lang="en-US" b="1" dirty="0" smtClean="0">
                <a:solidFill>
                  <a:srgbClr val="000099"/>
                </a:solidFill>
                <a:latin typeface="Arial Black" pitchFamily="34" charset="0"/>
              </a:rPr>
              <a:t>A Research paper   ‘Anatomical and Physiological Hazards induced by Mobile Phone Radiation and its prevention by RADISAFE’   Published by Dr.P.Jagadeesh &amp; Dr.P.Saraswathi Saveetha  Medical College. Chennai, INDIA</a:t>
            </a:r>
          </a:p>
          <a:p>
            <a:endParaRPr lang="en-US" dirty="0"/>
          </a:p>
        </p:txBody>
      </p:sp>
    </p:spTree>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533400"/>
            <a:ext cx="8001000" cy="5791200"/>
          </a:xfrm>
        </p:spPr>
        <p:style>
          <a:lnRef idx="2">
            <a:schemeClr val="accent6"/>
          </a:lnRef>
          <a:fillRef idx="1">
            <a:schemeClr val="lt1"/>
          </a:fillRef>
          <a:effectRef idx="0">
            <a:schemeClr val="accent6"/>
          </a:effectRef>
          <a:fontRef idx="minor">
            <a:schemeClr val="dk1"/>
          </a:fontRef>
        </p:style>
        <p:txBody>
          <a:bodyPr>
            <a:normAutofit lnSpcReduction="10000"/>
          </a:bodyPr>
          <a:lstStyle/>
          <a:p>
            <a:pPr algn="ctr">
              <a:lnSpc>
                <a:spcPct val="150000"/>
              </a:lnSpc>
              <a:buNone/>
            </a:pPr>
            <a:r>
              <a:rPr lang="en-US" sz="3600" b="1" dirty="0" smtClean="0">
                <a:latin typeface="Arial Black" pitchFamily="34" charset="0"/>
              </a:rPr>
              <a:t>  </a:t>
            </a:r>
            <a:r>
              <a:rPr lang="en-US" sz="3600" b="1" dirty="0" smtClean="0">
                <a:solidFill>
                  <a:srgbClr val="000099"/>
                </a:solidFill>
                <a:latin typeface="Arial Black" pitchFamily="34" charset="0"/>
              </a:rPr>
              <a:t>Clinically establishes the changes in Blood Pressure and Pulse Rate levels after using an unprotected Mobile Phone and Radisafe  stuck Mobile Phone. Radisafe clearly emerges the WINNER.</a:t>
            </a:r>
          </a:p>
          <a:p>
            <a:endParaRPr lang="en-US" dirty="0"/>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RADISAFE MOBILE PHONE IMAGE.jpg"/>
          <p:cNvPicPr>
            <a:picLocks noGrp="1" noChangeAspect="1"/>
          </p:cNvPicPr>
          <p:nvPr>
            <p:ph idx="1"/>
          </p:nvPr>
        </p:nvPicPr>
        <p:blipFill>
          <a:blip r:embed="rId2"/>
          <a:stretch>
            <a:fillRect/>
          </a:stretch>
        </p:blipFill>
        <p:spPr>
          <a:xfrm>
            <a:off x="609600" y="762000"/>
            <a:ext cx="8127621" cy="5575605"/>
          </a:xfrm>
        </p:spPr>
        <p:style>
          <a:lnRef idx="2">
            <a:schemeClr val="accent6"/>
          </a:lnRef>
          <a:fillRef idx="1">
            <a:schemeClr val="lt1"/>
          </a:fillRef>
          <a:effectRef idx="0">
            <a:schemeClr val="accent6"/>
          </a:effectRef>
          <a:fontRef idx="minor">
            <a:schemeClr val="dk1"/>
          </a:fontRef>
        </p:style>
      </p:pic>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57200"/>
            <a:ext cx="8077200" cy="5943600"/>
          </a:xfrm>
        </p:spPr>
        <p:style>
          <a:lnRef idx="2">
            <a:schemeClr val="accent6"/>
          </a:lnRef>
          <a:fillRef idx="1">
            <a:schemeClr val="lt1"/>
          </a:fillRef>
          <a:effectRef idx="0">
            <a:schemeClr val="accent6"/>
          </a:effectRef>
          <a:fontRef idx="minor">
            <a:schemeClr val="dk1"/>
          </a:fontRef>
        </p:style>
        <p:txBody>
          <a:bodyPr>
            <a:normAutofit fontScale="92500"/>
          </a:bodyPr>
          <a:lstStyle/>
          <a:p>
            <a:pPr algn="ctr">
              <a:lnSpc>
                <a:spcPct val="150000"/>
              </a:lnSpc>
              <a:buNone/>
            </a:pPr>
            <a:r>
              <a:rPr lang="en-US" sz="3600" b="1" dirty="0" smtClean="0">
                <a:solidFill>
                  <a:srgbClr val="000099"/>
                </a:solidFill>
                <a:latin typeface="Arial Black" pitchFamily="34" charset="0"/>
              </a:rPr>
              <a:t>   Scores of  Researchers around the World are using  </a:t>
            </a:r>
          </a:p>
          <a:p>
            <a:pPr algn="ctr">
              <a:lnSpc>
                <a:spcPct val="150000"/>
              </a:lnSpc>
              <a:buNone/>
            </a:pPr>
            <a:r>
              <a:rPr lang="en-US" sz="3600" b="1" dirty="0" smtClean="0">
                <a:solidFill>
                  <a:srgbClr val="000099"/>
                </a:solidFill>
                <a:latin typeface="Arial Black" pitchFamily="34" charset="0"/>
              </a:rPr>
              <a:t>AURA ENERGY SCANNER </a:t>
            </a:r>
          </a:p>
          <a:p>
            <a:pPr algn="ctr">
              <a:lnSpc>
                <a:spcPct val="150000"/>
              </a:lnSpc>
              <a:buNone/>
            </a:pPr>
            <a:r>
              <a:rPr lang="en-US" sz="3600" b="1" dirty="0" smtClean="0">
                <a:solidFill>
                  <a:srgbClr val="000099"/>
                </a:solidFill>
                <a:latin typeface="Arial Black" pitchFamily="34" charset="0"/>
              </a:rPr>
              <a:t>to demonstrate the positive effects of Radisafe on Human Aura energy levels, using the DNA sample of the Mobile user.</a:t>
            </a:r>
          </a:p>
          <a:p>
            <a:endParaRPr lang="en-US" dirty="0"/>
          </a:p>
        </p:txBody>
      </p:sp>
    </p:spTree>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09600"/>
            <a:ext cx="8077200" cy="5715000"/>
          </a:xfrm>
        </p:spPr>
        <p:style>
          <a:lnRef idx="2">
            <a:schemeClr val="accent6"/>
          </a:lnRef>
          <a:fillRef idx="1">
            <a:schemeClr val="lt1"/>
          </a:fillRef>
          <a:effectRef idx="0">
            <a:schemeClr val="accent6"/>
          </a:effectRef>
          <a:fontRef idx="minor">
            <a:schemeClr val="dk1"/>
          </a:fontRef>
        </p:style>
        <p:txBody>
          <a:bodyPr>
            <a:normAutofit/>
          </a:bodyPr>
          <a:lstStyle/>
          <a:p>
            <a:pPr algn="ctr">
              <a:buNone/>
            </a:pPr>
            <a:endParaRPr lang="en-US" dirty="0" smtClean="0"/>
          </a:p>
          <a:p>
            <a:pPr algn="ctr">
              <a:buNone/>
            </a:pPr>
            <a:r>
              <a:rPr lang="en-US" sz="6000" dirty="0" smtClean="0">
                <a:solidFill>
                  <a:srgbClr val="000099"/>
                </a:solidFill>
                <a:latin typeface="Arial Black" pitchFamily="34" charset="0"/>
              </a:rPr>
              <a:t>Radisafe is </a:t>
            </a:r>
          </a:p>
          <a:p>
            <a:pPr algn="ctr">
              <a:buNone/>
            </a:pPr>
            <a:r>
              <a:rPr lang="en-US" sz="6000" dirty="0" smtClean="0">
                <a:solidFill>
                  <a:srgbClr val="000099"/>
                </a:solidFill>
                <a:latin typeface="Arial Black" pitchFamily="34" charset="0"/>
              </a:rPr>
              <a:t>CE Certified.</a:t>
            </a:r>
          </a:p>
          <a:p>
            <a:pPr algn="ctr">
              <a:buNone/>
            </a:pPr>
            <a:r>
              <a:rPr lang="en-US" sz="6000" dirty="0" smtClean="0">
                <a:solidFill>
                  <a:srgbClr val="000099"/>
                </a:solidFill>
                <a:latin typeface="Arial Black" pitchFamily="34" charset="0"/>
              </a:rPr>
              <a:t>( European Compliant)</a:t>
            </a:r>
          </a:p>
          <a:p>
            <a:endParaRPr lang="en-US" dirty="0"/>
          </a:p>
        </p:txBody>
      </p:sp>
    </p:spTree>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09600"/>
            <a:ext cx="8001000" cy="5638800"/>
          </a:xfrm>
        </p:spPr>
        <p:style>
          <a:lnRef idx="2">
            <a:schemeClr val="accent6"/>
          </a:lnRef>
          <a:fillRef idx="1">
            <a:schemeClr val="lt1"/>
          </a:fillRef>
          <a:effectRef idx="0">
            <a:schemeClr val="accent6"/>
          </a:effectRef>
          <a:fontRef idx="minor">
            <a:schemeClr val="dk1"/>
          </a:fontRef>
        </p:style>
        <p:txBody>
          <a:bodyPr>
            <a:normAutofit fontScale="92500"/>
          </a:bodyPr>
          <a:lstStyle/>
          <a:p>
            <a:pPr algn="ctr">
              <a:lnSpc>
                <a:spcPct val="150000"/>
              </a:lnSpc>
              <a:buNone/>
            </a:pPr>
            <a:r>
              <a:rPr lang="en-US" sz="3600" b="1" dirty="0" smtClean="0">
                <a:solidFill>
                  <a:srgbClr val="000099"/>
                </a:solidFill>
                <a:latin typeface="Arial Black" pitchFamily="34" charset="0"/>
              </a:rPr>
              <a:t>  Many users around the world have reported many other benefits like extended battery life, better tonal quality and signal strength, enhanced energy levels after Radisafe is stuck onto their Mobile phone.</a:t>
            </a:r>
          </a:p>
          <a:p>
            <a:endParaRPr lang="en-US" dirty="0"/>
          </a:p>
        </p:txBody>
      </p:sp>
    </p:spTree>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09600"/>
            <a:ext cx="7848600" cy="5715000"/>
          </a:xfrm>
        </p:spPr>
        <p:style>
          <a:lnRef idx="2">
            <a:schemeClr val="accent6"/>
          </a:lnRef>
          <a:fillRef idx="1">
            <a:schemeClr val="lt1"/>
          </a:fillRef>
          <a:effectRef idx="0">
            <a:schemeClr val="accent6"/>
          </a:effectRef>
          <a:fontRef idx="minor">
            <a:schemeClr val="dk1"/>
          </a:fontRef>
        </p:style>
        <p:txBody>
          <a:bodyPr>
            <a:normAutofit/>
          </a:bodyPr>
          <a:lstStyle/>
          <a:p>
            <a:pPr algn="ctr">
              <a:lnSpc>
                <a:spcPct val="150000"/>
              </a:lnSpc>
              <a:buNone/>
            </a:pPr>
            <a:r>
              <a:rPr lang="en-US" sz="4000" b="1" dirty="0" smtClean="0">
                <a:solidFill>
                  <a:srgbClr val="000099"/>
                </a:solidFill>
                <a:latin typeface="Arial Black" pitchFamily="34" charset="0"/>
              </a:rPr>
              <a:t>   No wonder Radisafe is the largest selling product of its kind in the World and is currently used in more than 40 Countries of the World.</a:t>
            </a:r>
            <a:endParaRPr lang="en-US" sz="4000" b="1" dirty="0">
              <a:solidFill>
                <a:srgbClr val="000099"/>
              </a:solidFill>
              <a:latin typeface="Arial Black" pitchFamily="34" charset="0"/>
            </a:endParaRPr>
          </a:p>
        </p:txBody>
      </p:sp>
    </p:spTree>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09600"/>
            <a:ext cx="7848600" cy="5638800"/>
          </a:xfrm>
        </p:spPr>
        <p:style>
          <a:lnRef idx="2">
            <a:schemeClr val="accent6"/>
          </a:lnRef>
          <a:fillRef idx="1">
            <a:schemeClr val="lt1"/>
          </a:fillRef>
          <a:effectRef idx="0">
            <a:schemeClr val="accent6"/>
          </a:effectRef>
          <a:fontRef idx="minor">
            <a:schemeClr val="dk1"/>
          </a:fontRef>
        </p:style>
        <p:txBody>
          <a:bodyPr>
            <a:normAutofit fontScale="77500" lnSpcReduction="20000"/>
          </a:bodyPr>
          <a:lstStyle/>
          <a:p>
            <a:pPr algn="ctr">
              <a:lnSpc>
                <a:spcPct val="170000"/>
              </a:lnSpc>
              <a:buNone/>
            </a:pPr>
            <a:r>
              <a:rPr lang="en-US" dirty="0" smtClean="0"/>
              <a:t>  </a:t>
            </a:r>
            <a:r>
              <a:rPr lang="en-US" sz="5200" b="1" dirty="0" smtClean="0">
                <a:solidFill>
                  <a:srgbClr val="000099"/>
                </a:solidFill>
                <a:latin typeface="Arial Black" pitchFamily="34" charset="0"/>
              </a:rPr>
              <a:t>Corporates around the World are choosing Radisafe as the best Health Gift </a:t>
            </a:r>
          </a:p>
          <a:p>
            <a:pPr algn="ctr">
              <a:lnSpc>
                <a:spcPct val="170000"/>
              </a:lnSpc>
              <a:buNone/>
            </a:pPr>
            <a:r>
              <a:rPr lang="en-US" sz="5200" b="1" dirty="0" smtClean="0">
                <a:solidFill>
                  <a:srgbClr val="000099"/>
                </a:solidFill>
                <a:latin typeface="Arial Black" pitchFamily="34" charset="0"/>
              </a:rPr>
              <a:t>they can ever make!</a:t>
            </a:r>
          </a:p>
          <a:p>
            <a:pPr>
              <a:lnSpc>
                <a:spcPct val="150000"/>
              </a:lnSpc>
              <a:buNone/>
            </a:pPr>
            <a:r>
              <a:rPr lang="en-US" sz="4800" b="1" dirty="0" smtClean="0">
                <a:latin typeface="Arial Black" pitchFamily="34" charset="0"/>
              </a:rPr>
              <a:t> </a:t>
            </a:r>
          </a:p>
          <a:p>
            <a:endParaRPr lang="en-US" dirty="0"/>
          </a:p>
        </p:txBody>
      </p:sp>
    </p:spTree>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533400"/>
            <a:ext cx="8077200" cy="5791200"/>
          </a:xfrm>
        </p:spPr>
        <p:style>
          <a:lnRef idx="2">
            <a:schemeClr val="accent6"/>
          </a:lnRef>
          <a:fillRef idx="1">
            <a:schemeClr val="lt1"/>
          </a:fillRef>
          <a:effectRef idx="0">
            <a:schemeClr val="accent6"/>
          </a:effectRef>
          <a:fontRef idx="minor">
            <a:schemeClr val="dk1"/>
          </a:fontRef>
        </p:style>
        <p:txBody>
          <a:bodyPr>
            <a:normAutofit lnSpcReduction="10000"/>
          </a:bodyPr>
          <a:lstStyle/>
          <a:p>
            <a:pPr algn="ctr">
              <a:lnSpc>
                <a:spcPct val="150000"/>
              </a:lnSpc>
              <a:buNone/>
            </a:pPr>
            <a:r>
              <a:rPr lang="en-US" sz="3600" dirty="0" smtClean="0">
                <a:solidFill>
                  <a:srgbClr val="000099"/>
                </a:solidFill>
                <a:latin typeface="Arial Black" pitchFamily="34" charset="0"/>
              </a:rPr>
              <a:t>   </a:t>
            </a:r>
            <a:r>
              <a:rPr lang="en-US" sz="3600" b="1" dirty="0" smtClean="0">
                <a:solidFill>
                  <a:srgbClr val="000099"/>
                </a:solidFill>
                <a:latin typeface="Arial Black" pitchFamily="34" charset="0"/>
              </a:rPr>
              <a:t>Many IT companies around the World consider Radisafe as the Best Staff Welfare Gadget and GIFT Radisafe to protect their Human Resources and enhance Productivity.</a:t>
            </a:r>
          </a:p>
          <a:p>
            <a:endParaRPr lang="en-US" dirty="0"/>
          </a:p>
        </p:txBody>
      </p:sp>
    </p:spTree>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533400"/>
            <a:ext cx="8019288" cy="5791200"/>
          </a:xfrm>
        </p:spPr>
        <p:style>
          <a:lnRef idx="2">
            <a:schemeClr val="accent6"/>
          </a:lnRef>
          <a:fillRef idx="1">
            <a:schemeClr val="lt1"/>
          </a:fillRef>
          <a:effectRef idx="0">
            <a:schemeClr val="accent6"/>
          </a:effectRef>
          <a:fontRef idx="minor">
            <a:schemeClr val="dk1"/>
          </a:fontRef>
        </p:style>
        <p:txBody>
          <a:bodyPr>
            <a:normAutofit fontScale="70000" lnSpcReduction="20000"/>
          </a:bodyPr>
          <a:lstStyle/>
          <a:p>
            <a:pPr algn="ctr">
              <a:lnSpc>
                <a:spcPct val="150000"/>
              </a:lnSpc>
              <a:buNone/>
            </a:pPr>
            <a:r>
              <a:rPr lang="en-US" b="1" dirty="0" smtClean="0"/>
              <a:t>   </a:t>
            </a:r>
            <a:r>
              <a:rPr lang="en-US" sz="5200" b="1" dirty="0" smtClean="0">
                <a:solidFill>
                  <a:srgbClr val="000099"/>
                </a:solidFill>
                <a:latin typeface="Arial Black" pitchFamily="34" charset="0"/>
              </a:rPr>
              <a:t>Radisafe can also be used on other Radiation emitting gadgets such as TV, Computers, </a:t>
            </a:r>
          </a:p>
          <a:p>
            <a:pPr algn="ctr">
              <a:lnSpc>
                <a:spcPct val="150000"/>
              </a:lnSpc>
              <a:buNone/>
            </a:pPr>
            <a:r>
              <a:rPr lang="en-US" sz="5200" b="1" dirty="0" smtClean="0">
                <a:solidFill>
                  <a:srgbClr val="000099"/>
                </a:solidFill>
                <a:latin typeface="Arial Black" pitchFamily="34" charset="0"/>
              </a:rPr>
              <a:t>Laptops, Refrigerators, </a:t>
            </a:r>
          </a:p>
          <a:p>
            <a:pPr algn="ctr">
              <a:lnSpc>
                <a:spcPct val="150000"/>
              </a:lnSpc>
              <a:buNone/>
            </a:pPr>
            <a:r>
              <a:rPr lang="en-US" sz="5200" b="1" dirty="0" smtClean="0">
                <a:solidFill>
                  <a:srgbClr val="000099"/>
                </a:solidFill>
                <a:latin typeface="Arial Black" pitchFamily="34" charset="0"/>
              </a:rPr>
              <a:t>Microwave ovens, </a:t>
            </a:r>
          </a:p>
          <a:p>
            <a:pPr algn="ctr">
              <a:lnSpc>
                <a:spcPct val="150000"/>
              </a:lnSpc>
              <a:buNone/>
            </a:pPr>
            <a:r>
              <a:rPr lang="en-US" sz="5200" b="1" dirty="0" smtClean="0">
                <a:solidFill>
                  <a:srgbClr val="000099"/>
                </a:solidFill>
                <a:latin typeface="Arial Black" pitchFamily="34" charset="0"/>
              </a:rPr>
              <a:t>Air conditioners  etc.,</a:t>
            </a:r>
            <a:endParaRPr lang="en-US" sz="5200" b="1" dirty="0">
              <a:solidFill>
                <a:srgbClr val="000099"/>
              </a:solidFill>
              <a:latin typeface="Arial Black" pitchFamily="34" charset="0"/>
            </a:endParaRPr>
          </a:p>
        </p:txBody>
      </p:sp>
    </p:spTree>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2.jpg"/>
          <p:cNvPicPr>
            <a:picLocks noGrp="1" noChangeAspect="1"/>
          </p:cNvPicPr>
          <p:nvPr>
            <p:ph idx="1"/>
          </p:nvPr>
        </p:nvPicPr>
        <p:blipFill>
          <a:blip r:embed="rId2"/>
          <a:stretch>
            <a:fillRect/>
          </a:stretch>
        </p:blipFill>
        <p:spPr>
          <a:xfrm>
            <a:off x="1496291" y="1143000"/>
            <a:ext cx="3657600" cy="4389120"/>
          </a:xfrm>
        </p:spPr>
      </p:pic>
      <p:pic>
        <p:nvPicPr>
          <p:cNvPr id="6" name="Picture 5" descr="7.jpg"/>
          <p:cNvPicPr>
            <a:picLocks noChangeAspect="1"/>
          </p:cNvPicPr>
          <p:nvPr/>
        </p:nvPicPr>
        <p:blipFill>
          <a:blip r:embed="rId3"/>
          <a:stretch>
            <a:fillRect/>
          </a:stretch>
        </p:blipFill>
        <p:spPr>
          <a:xfrm>
            <a:off x="5486400" y="533400"/>
            <a:ext cx="3124200" cy="5616336"/>
          </a:xfrm>
          <a:prstGeom prst="rect">
            <a:avLst/>
          </a:prstGeom>
        </p:spPr>
      </p:pic>
    </p:spTree>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3.jpg"/>
          <p:cNvPicPr>
            <a:picLocks noGrp="1" noChangeAspect="1"/>
          </p:cNvPicPr>
          <p:nvPr>
            <p:ph idx="1"/>
          </p:nvPr>
        </p:nvPicPr>
        <p:blipFill>
          <a:blip r:embed="rId2"/>
          <a:stretch>
            <a:fillRect/>
          </a:stretch>
        </p:blipFill>
        <p:spPr>
          <a:xfrm>
            <a:off x="1066800" y="0"/>
            <a:ext cx="3807643" cy="2819400"/>
          </a:xfrm>
        </p:spPr>
      </p:pic>
      <p:pic>
        <p:nvPicPr>
          <p:cNvPr id="6" name="Picture 5" descr="4.jpg"/>
          <p:cNvPicPr>
            <a:picLocks noChangeAspect="1"/>
          </p:cNvPicPr>
          <p:nvPr/>
        </p:nvPicPr>
        <p:blipFill>
          <a:blip r:embed="rId3"/>
          <a:stretch>
            <a:fillRect/>
          </a:stretch>
        </p:blipFill>
        <p:spPr>
          <a:xfrm>
            <a:off x="4876800" y="1905000"/>
            <a:ext cx="4081094" cy="3213100"/>
          </a:xfrm>
          <a:prstGeom prst="rect">
            <a:avLst/>
          </a:prstGeom>
        </p:spPr>
      </p:pic>
      <p:pic>
        <p:nvPicPr>
          <p:cNvPr id="7" name="Picture 6" descr="6.jpg"/>
          <p:cNvPicPr>
            <a:picLocks noChangeAspect="1"/>
          </p:cNvPicPr>
          <p:nvPr/>
        </p:nvPicPr>
        <p:blipFill>
          <a:blip r:embed="rId4"/>
          <a:stretch>
            <a:fillRect/>
          </a:stretch>
        </p:blipFill>
        <p:spPr>
          <a:xfrm>
            <a:off x="1066800" y="3048000"/>
            <a:ext cx="3572853" cy="3365500"/>
          </a:xfrm>
          <a:prstGeom prst="rect">
            <a:avLst/>
          </a:prstGeom>
        </p:spPr>
      </p:pic>
    </p:spTree>
  </p:cSld>
  <p:clrMapOvr>
    <a:masterClrMapping/>
  </p:clrMapOvr>
  <p:transition>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533400"/>
            <a:ext cx="7848600" cy="5791200"/>
          </a:xfrm>
        </p:spPr>
        <p:style>
          <a:lnRef idx="1">
            <a:schemeClr val="accent2"/>
          </a:lnRef>
          <a:fillRef idx="2">
            <a:schemeClr val="accent2"/>
          </a:fillRef>
          <a:effectRef idx="1">
            <a:schemeClr val="accent2"/>
          </a:effectRef>
          <a:fontRef idx="minor">
            <a:schemeClr val="dk1"/>
          </a:fontRef>
        </p:style>
        <p:txBody>
          <a:bodyPr>
            <a:normAutofit/>
          </a:bodyPr>
          <a:lstStyle/>
          <a:p>
            <a:pPr algn="ctr">
              <a:buNone/>
            </a:pPr>
            <a:endParaRPr lang="en-US" sz="7200" dirty="0" smtClean="0">
              <a:latin typeface="Arial Black" pitchFamily="34" charset="0"/>
            </a:endParaRPr>
          </a:p>
          <a:p>
            <a:pPr algn="ctr">
              <a:buNone/>
            </a:pPr>
            <a:r>
              <a:rPr lang="en-US" sz="7200" dirty="0" smtClean="0">
                <a:solidFill>
                  <a:schemeClr val="tx2">
                    <a:lumMod val="75000"/>
                  </a:schemeClr>
                </a:solidFill>
                <a:latin typeface="Arial Black" pitchFamily="34" charset="0"/>
              </a:rPr>
              <a:t>RADISAFE </a:t>
            </a:r>
          </a:p>
          <a:p>
            <a:pPr algn="ctr">
              <a:buNone/>
            </a:pPr>
            <a:r>
              <a:rPr lang="en-US" sz="7200" dirty="0" smtClean="0">
                <a:solidFill>
                  <a:schemeClr val="tx2">
                    <a:lumMod val="75000"/>
                  </a:schemeClr>
                </a:solidFill>
                <a:latin typeface="Arial Black" pitchFamily="34" charset="0"/>
              </a:rPr>
              <a:t>TECHNOLOGY</a:t>
            </a:r>
            <a:endParaRPr lang="en-US" sz="7200" dirty="0">
              <a:solidFill>
                <a:schemeClr val="tx2">
                  <a:lumMod val="75000"/>
                </a:schemeClr>
              </a:solidFill>
              <a:latin typeface="Arial Black" pitchFamily="34" charset="0"/>
            </a:endParaRPr>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2.jpg"/>
          <p:cNvPicPr>
            <a:picLocks noGrp="1" noChangeAspect="1"/>
          </p:cNvPicPr>
          <p:nvPr>
            <p:ph idx="1"/>
          </p:nvPr>
        </p:nvPicPr>
        <p:blipFill>
          <a:blip r:embed="rId2"/>
          <a:stretch>
            <a:fillRect/>
          </a:stretch>
        </p:blipFill>
        <p:spPr>
          <a:xfrm>
            <a:off x="1828800" y="685800"/>
            <a:ext cx="3419475" cy="4103370"/>
          </a:xfrm>
        </p:spPr>
      </p:pic>
      <p:pic>
        <p:nvPicPr>
          <p:cNvPr id="7" name="Picture 6" descr="6.jpg"/>
          <p:cNvPicPr>
            <a:picLocks noChangeAspect="1"/>
          </p:cNvPicPr>
          <p:nvPr/>
        </p:nvPicPr>
        <p:blipFill>
          <a:blip r:embed="rId3"/>
          <a:stretch>
            <a:fillRect/>
          </a:stretch>
        </p:blipFill>
        <p:spPr>
          <a:xfrm>
            <a:off x="5181600" y="2438400"/>
            <a:ext cx="3962400" cy="3947772"/>
          </a:xfrm>
          <a:prstGeom prst="rect">
            <a:avLst/>
          </a:prstGeom>
        </p:spPr>
      </p:pic>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533400"/>
            <a:ext cx="8077200" cy="5791200"/>
          </a:xfrm>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pPr algn="ctr">
              <a:lnSpc>
                <a:spcPct val="150000"/>
              </a:lnSpc>
              <a:buNone/>
            </a:pPr>
            <a:r>
              <a:rPr lang="en-US" dirty="0" smtClean="0"/>
              <a:t>   </a:t>
            </a:r>
            <a:r>
              <a:rPr lang="en-US" sz="4000" b="1" dirty="0" smtClean="0">
                <a:solidFill>
                  <a:schemeClr val="accent5">
                    <a:lumMod val="50000"/>
                  </a:schemeClr>
                </a:solidFill>
                <a:latin typeface="Arial Black" pitchFamily="34" charset="0"/>
              </a:rPr>
              <a:t>Radisafe uses an Unique Proprietary and Patented Technology – </a:t>
            </a:r>
          </a:p>
          <a:p>
            <a:pPr algn="ctr">
              <a:lnSpc>
                <a:spcPct val="150000"/>
              </a:lnSpc>
              <a:buNone/>
            </a:pPr>
            <a:r>
              <a:rPr lang="en-US" sz="4000" b="1" dirty="0" smtClean="0">
                <a:solidFill>
                  <a:schemeClr val="accent5">
                    <a:lumMod val="50000"/>
                  </a:schemeClr>
                </a:solidFill>
                <a:latin typeface="Arial Black" pitchFamily="34" charset="0"/>
              </a:rPr>
              <a:t>Mineral + Scalar Technology and its effects can never be copied or reproduced by anybody.</a:t>
            </a:r>
          </a:p>
          <a:p>
            <a:endParaRPr lang="en-US" dirty="0"/>
          </a:p>
        </p:txBody>
      </p:sp>
    </p:spTree>
  </p:cSld>
  <p:clrMapOvr>
    <a:masterClrMapping/>
  </p:clrMapOvr>
  <p:transition>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09600"/>
            <a:ext cx="7924800" cy="5638800"/>
          </a:xfrm>
        </p:spPr>
        <p:style>
          <a:lnRef idx="1">
            <a:schemeClr val="accent2"/>
          </a:lnRef>
          <a:fillRef idx="2">
            <a:schemeClr val="accent2"/>
          </a:fillRef>
          <a:effectRef idx="1">
            <a:schemeClr val="accent2"/>
          </a:effectRef>
          <a:fontRef idx="minor">
            <a:schemeClr val="dk1"/>
          </a:fontRef>
        </p:style>
        <p:txBody>
          <a:bodyPr/>
          <a:lstStyle/>
          <a:p>
            <a:pPr algn="ctr">
              <a:lnSpc>
                <a:spcPct val="200000"/>
              </a:lnSpc>
              <a:buNone/>
            </a:pPr>
            <a:r>
              <a:rPr lang="en-US" sz="4400" b="1" dirty="0" smtClean="0">
                <a:solidFill>
                  <a:schemeClr val="accent5">
                    <a:lumMod val="50000"/>
                  </a:schemeClr>
                </a:solidFill>
              </a:rPr>
              <a:t>RADISAFE TECHNOLOGY IS AWAITING PATENT  VIDE PATENT REGN NO: 6722/RQ/CHE/2012.</a:t>
            </a:r>
          </a:p>
          <a:p>
            <a:endParaRPr lang="en-US" dirty="0"/>
          </a:p>
        </p:txBody>
      </p:sp>
    </p:spTree>
  </p:cSld>
  <p:clrMapOvr>
    <a:masterClrMapping/>
  </p:clrMapOvr>
  <p:transition>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457200"/>
            <a:ext cx="8001000" cy="5943600"/>
          </a:xfrm>
        </p:spPr>
        <p:style>
          <a:lnRef idx="1">
            <a:schemeClr val="accent2"/>
          </a:lnRef>
          <a:fillRef idx="2">
            <a:schemeClr val="accent2"/>
          </a:fillRef>
          <a:effectRef idx="1">
            <a:schemeClr val="accent2"/>
          </a:effectRef>
          <a:fontRef idx="minor">
            <a:schemeClr val="dk1"/>
          </a:fontRef>
        </p:style>
        <p:txBody>
          <a:bodyPr>
            <a:normAutofit fontScale="85000" lnSpcReduction="20000"/>
          </a:bodyPr>
          <a:lstStyle/>
          <a:p>
            <a:pPr algn="ctr">
              <a:lnSpc>
                <a:spcPct val="150000"/>
              </a:lnSpc>
              <a:buNone/>
            </a:pPr>
            <a:r>
              <a:rPr lang="en-US" dirty="0" smtClean="0"/>
              <a:t>  </a:t>
            </a:r>
            <a:r>
              <a:rPr lang="en-US" sz="4800" b="1" dirty="0" smtClean="0">
                <a:solidFill>
                  <a:schemeClr val="accent5">
                    <a:lumMod val="50000"/>
                  </a:schemeClr>
                </a:solidFill>
                <a:latin typeface="Arial Black" pitchFamily="34" charset="0"/>
              </a:rPr>
              <a:t>The Mineral Combination as a result of more than 3 years Research, packed into Radisafe helps to immediately Harmonize Radiation and consequent heating of Mobile Phone.</a:t>
            </a:r>
            <a:endParaRPr lang="en-US" sz="4800" b="1" dirty="0">
              <a:solidFill>
                <a:schemeClr val="accent5">
                  <a:lumMod val="50000"/>
                </a:schemeClr>
              </a:solidFill>
              <a:latin typeface="Arial Black" pitchFamily="34" charset="0"/>
            </a:endParaRPr>
          </a:p>
        </p:txBody>
      </p:sp>
    </p:spTree>
  </p:cSld>
  <p:clrMapOvr>
    <a:masterClrMapping/>
  </p:clrMapOvr>
  <p:transition>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153400" cy="5791200"/>
          </a:xfrm>
        </p:spPr>
        <p:style>
          <a:lnRef idx="1">
            <a:schemeClr val="accent2"/>
          </a:lnRef>
          <a:fillRef idx="2">
            <a:schemeClr val="accent2"/>
          </a:fillRef>
          <a:effectRef idx="1">
            <a:schemeClr val="accent2"/>
          </a:effectRef>
          <a:fontRef idx="minor">
            <a:schemeClr val="dk1"/>
          </a:fontRef>
        </p:style>
        <p:txBody>
          <a:bodyPr>
            <a:normAutofit/>
          </a:bodyPr>
          <a:lstStyle/>
          <a:p>
            <a:pPr algn="ctr">
              <a:lnSpc>
                <a:spcPct val="150000"/>
              </a:lnSpc>
              <a:buNone/>
            </a:pPr>
            <a:r>
              <a:rPr lang="en-US" sz="4000" dirty="0" smtClean="0">
                <a:solidFill>
                  <a:schemeClr val="accent5">
                    <a:lumMod val="50000"/>
                  </a:schemeClr>
                </a:solidFill>
                <a:latin typeface="Arial Black" pitchFamily="34" charset="0"/>
              </a:rPr>
              <a:t>   </a:t>
            </a:r>
            <a:r>
              <a:rPr lang="en-US" sz="4000" b="1" dirty="0" smtClean="0">
                <a:solidFill>
                  <a:schemeClr val="accent5">
                    <a:lumMod val="50000"/>
                  </a:schemeClr>
                </a:solidFill>
                <a:latin typeface="Arial Black" pitchFamily="34" charset="0"/>
              </a:rPr>
              <a:t>Scalar Energy Embedding </a:t>
            </a:r>
          </a:p>
          <a:p>
            <a:pPr algn="ctr">
              <a:lnSpc>
                <a:spcPct val="150000"/>
              </a:lnSpc>
              <a:buNone/>
            </a:pPr>
            <a:r>
              <a:rPr lang="en-US" sz="4000" b="1" dirty="0" smtClean="0">
                <a:solidFill>
                  <a:schemeClr val="accent5">
                    <a:lumMod val="50000"/>
                  </a:schemeClr>
                </a:solidFill>
                <a:latin typeface="Arial Black" pitchFamily="34" charset="0"/>
              </a:rPr>
              <a:t>on Radisafe  permanently helps to keep the body at the most  beneficial frequency, when one touches the Mobile phone.</a:t>
            </a:r>
          </a:p>
          <a:p>
            <a:endParaRPr lang="en-US" dirty="0"/>
          </a:p>
        </p:txBody>
      </p:sp>
    </p:spTree>
  </p:cSld>
  <p:clrMapOvr>
    <a:masterClrMapping/>
  </p:clrMapOvr>
  <p:transition>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9120" y="533400"/>
            <a:ext cx="8031480" cy="5715000"/>
          </a:xfrm>
        </p:spPr>
        <p:style>
          <a:lnRef idx="1">
            <a:schemeClr val="accent2"/>
          </a:lnRef>
          <a:fillRef idx="2">
            <a:schemeClr val="accent2"/>
          </a:fillRef>
          <a:effectRef idx="1">
            <a:schemeClr val="accent2"/>
          </a:effectRef>
          <a:fontRef idx="minor">
            <a:schemeClr val="dk1"/>
          </a:fontRef>
        </p:style>
        <p:txBody>
          <a:bodyPr>
            <a:normAutofit/>
          </a:bodyPr>
          <a:lstStyle/>
          <a:p>
            <a:pPr algn="ctr">
              <a:lnSpc>
                <a:spcPct val="150000"/>
              </a:lnSpc>
              <a:buNone/>
            </a:pPr>
            <a:r>
              <a:rPr lang="en-US" sz="5400" b="1" dirty="0" smtClean="0">
                <a:solidFill>
                  <a:schemeClr val="accent5">
                    <a:lumMod val="50000"/>
                  </a:schemeClr>
                </a:solidFill>
                <a:latin typeface="Arial Black" pitchFamily="34" charset="0"/>
              </a:rPr>
              <a:t>IT CAN’T BE </a:t>
            </a:r>
          </a:p>
          <a:p>
            <a:pPr algn="ctr">
              <a:lnSpc>
                <a:spcPct val="150000"/>
              </a:lnSpc>
              <a:buNone/>
            </a:pPr>
            <a:r>
              <a:rPr lang="en-US" sz="5400" b="1" dirty="0" smtClean="0">
                <a:solidFill>
                  <a:schemeClr val="accent5">
                    <a:lumMod val="50000"/>
                  </a:schemeClr>
                </a:solidFill>
                <a:latin typeface="Arial Black" pitchFamily="34" charset="0"/>
              </a:rPr>
              <a:t>BETTER </a:t>
            </a:r>
          </a:p>
          <a:p>
            <a:pPr algn="ctr">
              <a:lnSpc>
                <a:spcPct val="150000"/>
              </a:lnSpc>
              <a:buNone/>
            </a:pPr>
            <a:r>
              <a:rPr lang="en-US" sz="5400" b="1" dirty="0" smtClean="0">
                <a:solidFill>
                  <a:schemeClr val="accent5">
                    <a:lumMod val="50000"/>
                  </a:schemeClr>
                </a:solidFill>
                <a:latin typeface="Arial Black" pitchFamily="34" charset="0"/>
              </a:rPr>
              <a:t>THAN THIS </a:t>
            </a:r>
          </a:p>
          <a:p>
            <a:pPr algn="ctr">
              <a:lnSpc>
                <a:spcPct val="150000"/>
              </a:lnSpc>
              <a:buNone/>
            </a:pPr>
            <a:r>
              <a:rPr lang="en-US" sz="5400" b="1" dirty="0" smtClean="0">
                <a:solidFill>
                  <a:schemeClr val="accent5">
                    <a:lumMod val="50000"/>
                  </a:schemeClr>
                </a:solidFill>
                <a:latin typeface="Arial Black" pitchFamily="34" charset="0"/>
              </a:rPr>
              <a:t>EVER!</a:t>
            </a:r>
          </a:p>
          <a:p>
            <a:pPr>
              <a:lnSpc>
                <a:spcPct val="150000"/>
              </a:lnSpc>
            </a:pPr>
            <a:endParaRPr lang="en-US" sz="5400" b="1" dirty="0">
              <a:solidFill>
                <a:srgbClr val="663300"/>
              </a:solidFill>
            </a:endParaRPr>
          </a:p>
        </p:txBody>
      </p:sp>
    </p:spTree>
  </p:cSld>
  <p:clrMapOvr>
    <a:masterClrMapping/>
  </p:clrMapOvr>
  <p:transition>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09600"/>
            <a:ext cx="7848600" cy="5638800"/>
          </a:xfrm>
        </p:spPr>
        <p:style>
          <a:lnRef idx="1">
            <a:schemeClr val="accent2"/>
          </a:lnRef>
          <a:fillRef idx="2">
            <a:schemeClr val="accent2"/>
          </a:fillRef>
          <a:effectRef idx="1">
            <a:schemeClr val="accent2"/>
          </a:effectRef>
          <a:fontRef idx="minor">
            <a:schemeClr val="dk1"/>
          </a:fontRef>
        </p:style>
        <p:txBody>
          <a:bodyPr>
            <a:normAutofit lnSpcReduction="10000"/>
          </a:bodyPr>
          <a:lstStyle/>
          <a:p>
            <a:pPr algn="ctr">
              <a:lnSpc>
                <a:spcPct val="150000"/>
              </a:lnSpc>
              <a:buNone/>
            </a:pPr>
            <a:r>
              <a:rPr lang="en-US" sz="4000" b="1" dirty="0" smtClean="0">
                <a:solidFill>
                  <a:schemeClr val="accent5">
                    <a:lumMod val="50000"/>
                  </a:schemeClr>
                </a:solidFill>
                <a:latin typeface="Arial Black" pitchFamily="34" charset="0"/>
              </a:rPr>
              <a:t>ACT NOW ! </a:t>
            </a:r>
          </a:p>
          <a:p>
            <a:pPr algn="ctr">
              <a:lnSpc>
                <a:spcPct val="150000"/>
              </a:lnSpc>
              <a:buNone/>
            </a:pPr>
            <a:r>
              <a:rPr lang="en-US" sz="4000" b="1" dirty="0" smtClean="0">
                <a:solidFill>
                  <a:schemeClr val="accent5">
                    <a:lumMod val="50000"/>
                  </a:schemeClr>
                </a:solidFill>
                <a:latin typeface="Arial Black" pitchFamily="34" charset="0"/>
              </a:rPr>
              <a:t>USE RADISAFE and PROTECT </a:t>
            </a:r>
          </a:p>
          <a:p>
            <a:pPr algn="ctr">
              <a:lnSpc>
                <a:spcPct val="150000"/>
              </a:lnSpc>
              <a:buNone/>
            </a:pPr>
            <a:r>
              <a:rPr lang="en-US" sz="4000" b="1" dirty="0" smtClean="0">
                <a:solidFill>
                  <a:schemeClr val="accent5">
                    <a:lumMod val="50000"/>
                  </a:schemeClr>
                </a:solidFill>
                <a:latin typeface="Arial Black" pitchFamily="34" charset="0"/>
              </a:rPr>
              <a:t>your Ears and Brain, </a:t>
            </a:r>
          </a:p>
          <a:p>
            <a:pPr algn="ctr">
              <a:lnSpc>
                <a:spcPct val="150000"/>
              </a:lnSpc>
              <a:buNone/>
            </a:pPr>
            <a:r>
              <a:rPr lang="en-US" sz="4000" b="1" dirty="0" smtClean="0">
                <a:solidFill>
                  <a:schemeClr val="accent5">
                    <a:lumMod val="50000"/>
                  </a:schemeClr>
                </a:solidFill>
                <a:latin typeface="Arial Black" pitchFamily="34" charset="0"/>
              </a:rPr>
              <a:t>rather than regret later, </a:t>
            </a:r>
          </a:p>
          <a:p>
            <a:pPr algn="ctr">
              <a:lnSpc>
                <a:spcPct val="150000"/>
              </a:lnSpc>
              <a:buNone/>
            </a:pPr>
            <a:r>
              <a:rPr lang="en-US" sz="4000" b="1" dirty="0" smtClean="0">
                <a:solidFill>
                  <a:schemeClr val="accent5">
                    <a:lumMod val="50000"/>
                  </a:schemeClr>
                </a:solidFill>
                <a:latin typeface="Arial Black" pitchFamily="34" charset="0"/>
              </a:rPr>
              <a:t>when the damage is done.</a:t>
            </a:r>
          </a:p>
          <a:p>
            <a:endParaRPr lang="en-US" dirty="0"/>
          </a:p>
        </p:txBody>
      </p:sp>
    </p:spTree>
  </p:cSld>
  <p:clrMapOvr>
    <a:masterClrMapping/>
  </p:clrMapOvr>
  <p:transition>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09600"/>
            <a:ext cx="7848600" cy="5715000"/>
          </a:xfrm>
        </p:spPr>
        <p:style>
          <a:lnRef idx="1">
            <a:schemeClr val="accent2"/>
          </a:lnRef>
          <a:fillRef idx="2">
            <a:schemeClr val="accent2"/>
          </a:fillRef>
          <a:effectRef idx="1">
            <a:schemeClr val="accent2"/>
          </a:effectRef>
          <a:fontRef idx="minor">
            <a:schemeClr val="dk1"/>
          </a:fontRef>
        </p:style>
        <p:txBody>
          <a:bodyPr>
            <a:normAutofit fontScale="92500" lnSpcReduction="20000"/>
          </a:bodyPr>
          <a:lstStyle/>
          <a:p>
            <a:pPr algn="ctr">
              <a:lnSpc>
                <a:spcPct val="150000"/>
              </a:lnSpc>
              <a:buNone/>
            </a:pPr>
            <a:r>
              <a:rPr lang="en-US" sz="4000" b="1" dirty="0" smtClean="0">
                <a:solidFill>
                  <a:schemeClr val="accent5">
                    <a:lumMod val="50000"/>
                  </a:schemeClr>
                </a:solidFill>
                <a:latin typeface="Arial Black" pitchFamily="34" charset="0"/>
              </a:rPr>
              <a:t>STICK  RADISAFE NOW </a:t>
            </a:r>
          </a:p>
          <a:p>
            <a:pPr algn="ctr">
              <a:lnSpc>
                <a:spcPct val="150000"/>
              </a:lnSpc>
              <a:buNone/>
            </a:pPr>
            <a:r>
              <a:rPr lang="en-US" sz="4000" b="1" dirty="0" smtClean="0">
                <a:solidFill>
                  <a:schemeClr val="accent5">
                    <a:lumMod val="50000"/>
                  </a:schemeClr>
                </a:solidFill>
                <a:latin typeface="Arial Black" pitchFamily="34" charset="0"/>
              </a:rPr>
              <a:t>&amp; </a:t>
            </a:r>
          </a:p>
          <a:p>
            <a:pPr algn="ctr">
              <a:lnSpc>
                <a:spcPct val="150000"/>
              </a:lnSpc>
              <a:buNone/>
            </a:pPr>
            <a:r>
              <a:rPr lang="en-US" sz="4000" b="1" dirty="0" smtClean="0">
                <a:solidFill>
                  <a:schemeClr val="accent5">
                    <a:lumMod val="50000"/>
                  </a:schemeClr>
                </a:solidFill>
                <a:latin typeface="Arial Black" pitchFamily="34" charset="0"/>
              </a:rPr>
              <a:t>ENJOY HOURS OF </a:t>
            </a:r>
          </a:p>
          <a:p>
            <a:pPr algn="ctr">
              <a:lnSpc>
                <a:spcPct val="150000"/>
              </a:lnSpc>
              <a:buNone/>
            </a:pPr>
            <a:r>
              <a:rPr lang="en-US" sz="4000" b="1" dirty="0" smtClean="0">
                <a:solidFill>
                  <a:schemeClr val="accent5">
                    <a:lumMod val="50000"/>
                  </a:schemeClr>
                </a:solidFill>
                <a:latin typeface="Arial Black" pitchFamily="34" charset="0"/>
              </a:rPr>
              <a:t>HARMLESS AND</a:t>
            </a:r>
          </a:p>
          <a:p>
            <a:pPr algn="ctr">
              <a:lnSpc>
                <a:spcPct val="150000"/>
              </a:lnSpc>
              <a:buNone/>
            </a:pPr>
            <a:r>
              <a:rPr lang="en-US" sz="4000" b="1" dirty="0" smtClean="0">
                <a:solidFill>
                  <a:schemeClr val="accent5">
                    <a:lumMod val="50000"/>
                  </a:schemeClr>
                </a:solidFill>
                <a:latin typeface="Arial Black" pitchFamily="34" charset="0"/>
              </a:rPr>
              <a:t>HAZARDLESS </a:t>
            </a:r>
          </a:p>
          <a:p>
            <a:pPr algn="ctr">
              <a:lnSpc>
                <a:spcPct val="150000"/>
              </a:lnSpc>
              <a:buNone/>
            </a:pPr>
            <a:r>
              <a:rPr lang="en-US" sz="4000" b="1" dirty="0" smtClean="0">
                <a:solidFill>
                  <a:schemeClr val="accent5">
                    <a:lumMod val="50000"/>
                  </a:schemeClr>
                </a:solidFill>
                <a:latin typeface="Arial Black" pitchFamily="34" charset="0"/>
              </a:rPr>
              <a:t>TALKING ON </a:t>
            </a:r>
          </a:p>
          <a:p>
            <a:pPr algn="ctr">
              <a:lnSpc>
                <a:spcPct val="150000"/>
              </a:lnSpc>
              <a:buNone/>
            </a:pPr>
            <a:r>
              <a:rPr lang="en-US" sz="4000" b="1" dirty="0" smtClean="0">
                <a:solidFill>
                  <a:schemeClr val="accent5">
                    <a:lumMod val="50000"/>
                  </a:schemeClr>
                </a:solidFill>
                <a:latin typeface="Arial Black" pitchFamily="34" charset="0"/>
              </a:rPr>
              <a:t>MOBILE PHONE.</a:t>
            </a:r>
          </a:p>
          <a:p>
            <a:pPr>
              <a:lnSpc>
                <a:spcPct val="150000"/>
              </a:lnSpc>
            </a:pPr>
            <a:endParaRPr lang="en-US" dirty="0">
              <a:solidFill>
                <a:srgbClr val="663300"/>
              </a:solidFill>
              <a:latin typeface="Arial Black" pitchFamily="34" charset="0"/>
            </a:endParaRPr>
          </a:p>
        </p:txBody>
      </p:sp>
    </p:spTree>
  </p:cSld>
  <p:clrMapOvr>
    <a:masterClrMapping/>
  </p:clrMapOvr>
  <p:transition>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685800"/>
            <a:ext cx="7467600" cy="5791200"/>
          </a:xfrm>
        </p:spPr>
        <p:style>
          <a:lnRef idx="1">
            <a:schemeClr val="accent5"/>
          </a:lnRef>
          <a:fillRef idx="2">
            <a:schemeClr val="accent5"/>
          </a:fillRef>
          <a:effectRef idx="1">
            <a:schemeClr val="accent5"/>
          </a:effectRef>
          <a:fontRef idx="minor">
            <a:schemeClr val="dk1"/>
          </a:fontRef>
        </p:style>
        <p:txBody>
          <a:bodyPr>
            <a:normAutofit/>
          </a:bodyPr>
          <a:lstStyle/>
          <a:p>
            <a:pPr algn="ctr">
              <a:buNone/>
            </a:pPr>
            <a:endParaRPr lang="en-US" sz="8800" dirty="0" smtClean="0"/>
          </a:p>
          <a:p>
            <a:pPr algn="ctr">
              <a:buNone/>
            </a:pPr>
            <a:r>
              <a:rPr lang="en-US" sz="8000" dirty="0" smtClean="0">
                <a:solidFill>
                  <a:schemeClr val="tx2">
                    <a:lumMod val="75000"/>
                  </a:schemeClr>
                </a:solidFill>
                <a:latin typeface="Arial Black" pitchFamily="34" charset="0"/>
              </a:rPr>
              <a:t>RADIATION </a:t>
            </a:r>
            <a:r>
              <a:rPr lang="en-US" sz="8000" dirty="0" smtClean="0">
                <a:solidFill>
                  <a:schemeClr val="tx2">
                    <a:lumMod val="75000"/>
                  </a:schemeClr>
                </a:solidFill>
                <a:latin typeface="Arial Black" pitchFamily="34" charset="0"/>
              </a:rPr>
              <a:t>TEST </a:t>
            </a:r>
            <a:endParaRPr lang="en-US" sz="8000" dirty="0">
              <a:solidFill>
                <a:schemeClr val="tx2">
                  <a:lumMod val="75000"/>
                </a:schemeClr>
              </a:solidFill>
              <a:latin typeface="Arial Black" pitchFamily="34" charset="0"/>
            </a:endParaRPr>
          </a:p>
        </p:txBody>
      </p:sp>
    </p:spTree>
  </p:cSld>
  <p:clrMapOvr>
    <a:masterClrMapping/>
  </p:clrMapOvr>
  <p:transition>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533400"/>
            <a:ext cx="8324088" cy="5715000"/>
          </a:xfrm>
        </p:spPr>
        <p:style>
          <a:lnRef idx="1">
            <a:schemeClr val="accent5"/>
          </a:lnRef>
          <a:fillRef idx="2">
            <a:schemeClr val="accent5"/>
          </a:fillRef>
          <a:effectRef idx="1">
            <a:schemeClr val="accent5"/>
          </a:effectRef>
          <a:fontRef idx="minor">
            <a:schemeClr val="dk1"/>
          </a:fontRef>
        </p:style>
        <p:txBody>
          <a:bodyPr>
            <a:normAutofit fontScale="92500" lnSpcReduction="20000"/>
          </a:bodyPr>
          <a:lstStyle/>
          <a:p>
            <a:pPr algn="ctr">
              <a:lnSpc>
                <a:spcPct val="150000"/>
              </a:lnSpc>
              <a:buNone/>
            </a:pPr>
            <a:r>
              <a:rPr lang="en-US" sz="4800" b="1" dirty="0" smtClean="0">
                <a:latin typeface="Arial Black" pitchFamily="34" charset="0"/>
              </a:rPr>
              <a:t>  </a:t>
            </a:r>
            <a:r>
              <a:rPr lang="en-US" sz="4800" dirty="0" smtClean="0">
                <a:solidFill>
                  <a:schemeClr val="tx2">
                    <a:lumMod val="75000"/>
                  </a:schemeClr>
                </a:solidFill>
                <a:latin typeface="Arial Black" pitchFamily="34" charset="0"/>
              </a:rPr>
              <a:t>Radiation </a:t>
            </a:r>
            <a:r>
              <a:rPr lang="en-US" sz="4800" dirty="0" smtClean="0">
                <a:solidFill>
                  <a:schemeClr val="tx2">
                    <a:lumMod val="75000"/>
                  </a:schemeClr>
                </a:solidFill>
                <a:latin typeface="Arial Black" pitchFamily="34" charset="0"/>
              </a:rPr>
              <a:t>cannot be felt directly by human beings or else Mobile Phone users would have protected themselves by now!</a:t>
            </a:r>
          </a:p>
          <a:p>
            <a:endParaRPr lang="en-US" dirty="0"/>
          </a:p>
        </p:txBody>
      </p:sp>
    </p:spTree>
  </p:cSld>
  <p:clrMapOvr>
    <a:masterClrMapping/>
  </p:clrMapOvr>
  <p:transition>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09600"/>
            <a:ext cx="8552688" cy="5638800"/>
          </a:xfrm>
        </p:spPr>
        <p:style>
          <a:lnRef idx="1">
            <a:schemeClr val="accent5"/>
          </a:lnRef>
          <a:fillRef idx="2">
            <a:schemeClr val="accent5"/>
          </a:fillRef>
          <a:effectRef idx="1">
            <a:schemeClr val="accent5"/>
          </a:effectRef>
          <a:fontRef idx="minor">
            <a:schemeClr val="dk1"/>
          </a:fontRef>
        </p:style>
        <p:txBody>
          <a:bodyPr>
            <a:normAutofit/>
          </a:bodyPr>
          <a:lstStyle/>
          <a:p>
            <a:pPr algn="ctr">
              <a:lnSpc>
                <a:spcPct val="150000"/>
              </a:lnSpc>
              <a:buNone/>
            </a:pPr>
            <a:r>
              <a:rPr lang="en-US" dirty="0" smtClean="0">
                <a:solidFill>
                  <a:schemeClr val="tx2">
                    <a:lumMod val="75000"/>
                  </a:schemeClr>
                </a:solidFill>
              </a:rPr>
              <a:t>   </a:t>
            </a:r>
            <a:r>
              <a:rPr lang="en-US" sz="4400" dirty="0" smtClean="0">
                <a:solidFill>
                  <a:schemeClr val="tx2">
                    <a:lumMod val="75000"/>
                  </a:schemeClr>
                </a:solidFill>
                <a:latin typeface="Arial Black" pitchFamily="34" charset="0"/>
              </a:rPr>
              <a:t>No </a:t>
            </a:r>
            <a:r>
              <a:rPr lang="en-US" sz="4400" dirty="0" smtClean="0">
                <a:solidFill>
                  <a:schemeClr val="tx2">
                    <a:lumMod val="75000"/>
                  </a:schemeClr>
                </a:solidFill>
                <a:latin typeface="Arial Black" pitchFamily="34" charset="0"/>
              </a:rPr>
              <a:t>Meter has been designed so far to detect the difference between Radiation </a:t>
            </a:r>
            <a:r>
              <a:rPr lang="en-US" sz="4400" dirty="0" smtClean="0">
                <a:solidFill>
                  <a:schemeClr val="tx2">
                    <a:lumMod val="75000"/>
                  </a:schemeClr>
                </a:solidFill>
                <a:latin typeface="Arial Black" pitchFamily="34" charset="0"/>
              </a:rPr>
              <a:t>and Harmonized Radiation</a:t>
            </a:r>
            <a:r>
              <a:rPr lang="en-US" sz="4400" dirty="0" smtClean="0">
                <a:solidFill>
                  <a:schemeClr val="tx2">
                    <a:lumMod val="75000"/>
                  </a:schemeClr>
                </a:solidFill>
                <a:latin typeface="Arial Black" pitchFamily="34" charset="0"/>
              </a:rPr>
              <a:t>.</a:t>
            </a:r>
          </a:p>
          <a:p>
            <a:endParaRPr lang="en-US" dirty="0"/>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533400"/>
            <a:ext cx="8077200" cy="5791200"/>
          </a:xfrm>
        </p:spPr>
        <p:style>
          <a:lnRef idx="2">
            <a:schemeClr val="accent3">
              <a:shade val="50000"/>
            </a:schemeClr>
          </a:lnRef>
          <a:fillRef idx="1">
            <a:schemeClr val="accent3"/>
          </a:fillRef>
          <a:effectRef idx="0">
            <a:schemeClr val="accent3"/>
          </a:effectRef>
          <a:fontRef idx="minor">
            <a:schemeClr val="lt1"/>
          </a:fontRef>
        </p:style>
        <p:txBody>
          <a:bodyPr>
            <a:normAutofit fontScale="25000" lnSpcReduction="20000"/>
          </a:bodyPr>
          <a:lstStyle/>
          <a:p>
            <a:pPr algn="ctr">
              <a:lnSpc>
                <a:spcPct val="200000"/>
              </a:lnSpc>
              <a:buNone/>
            </a:pPr>
            <a:r>
              <a:rPr lang="en-US" sz="4700" b="1" dirty="0" smtClean="0">
                <a:solidFill>
                  <a:srgbClr val="663300"/>
                </a:solidFill>
                <a:latin typeface="Arial Black" pitchFamily="34" charset="0"/>
              </a:rPr>
              <a:t>  </a:t>
            </a:r>
            <a:r>
              <a:rPr lang="en-US" sz="16000" b="1" dirty="0" smtClean="0">
                <a:solidFill>
                  <a:schemeClr val="bg1"/>
                </a:solidFill>
                <a:latin typeface="Arial" pitchFamily="34" charset="0"/>
                <a:cs typeface="Arial" pitchFamily="34" charset="0"/>
              </a:rPr>
              <a:t>Dangers of Mobile Phone Radiation are proved to the World by many eminent Researchers  and  NGO s conclusively.</a:t>
            </a:r>
          </a:p>
          <a:p>
            <a:pPr>
              <a:buNone/>
            </a:pPr>
            <a:r>
              <a:rPr lang="en-US" sz="9000" dirty="0" smtClean="0">
                <a:latin typeface="Arial" pitchFamily="34" charset="0"/>
                <a:cs typeface="Arial" pitchFamily="34" charset="0"/>
              </a:rPr>
              <a:t> </a:t>
            </a:r>
          </a:p>
          <a:p>
            <a:endParaRPr lang="en-US" dirty="0"/>
          </a:p>
        </p:txBody>
      </p:sp>
    </p:spTree>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09600"/>
            <a:ext cx="8077200" cy="5791200"/>
          </a:xfrm>
          <a:ln/>
        </p:spPr>
        <p:style>
          <a:lnRef idx="1">
            <a:schemeClr val="accent5"/>
          </a:lnRef>
          <a:fillRef idx="2">
            <a:schemeClr val="accent5"/>
          </a:fillRef>
          <a:effectRef idx="1">
            <a:schemeClr val="accent5"/>
          </a:effectRef>
          <a:fontRef idx="minor">
            <a:schemeClr val="dk1"/>
          </a:fontRef>
        </p:style>
        <p:txBody>
          <a:bodyPr>
            <a:normAutofit fontScale="85000" lnSpcReduction="10000"/>
          </a:bodyPr>
          <a:lstStyle/>
          <a:p>
            <a:pPr algn="ctr">
              <a:lnSpc>
                <a:spcPct val="150000"/>
              </a:lnSpc>
              <a:buNone/>
            </a:pPr>
            <a:r>
              <a:rPr lang="en-US" dirty="0" smtClean="0">
                <a:solidFill>
                  <a:schemeClr val="tx2">
                    <a:lumMod val="75000"/>
                  </a:schemeClr>
                </a:solidFill>
              </a:rPr>
              <a:t>   </a:t>
            </a:r>
            <a:r>
              <a:rPr lang="en-US" sz="4400" dirty="0" smtClean="0">
                <a:solidFill>
                  <a:schemeClr val="tx2">
                    <a:lumMod val="75000"/>
                  </a:schemeClr>
                </a:solidFill>
                <a:latin typeface="Arial Black" pitchFamily="34" charset="0"/>
              </a:rPr>
              <a:t>Similarly </a:t>
            </a:r>
            <a:r>
              <a:rPr lang="en-US" sz="4400" dirty="0" smtClean="0">
                <a:solidFill>
                  <a:schemeClr val="tx2">
                    <a:lumMod val="75000"/>
                  </a:schemeClr>
                </a:solidFill>
                <a:latin typeface="Arial Black" pitchFamily="34" charset="0"/>
              </a:rPr>
              <a:t>the effects of shielding of </a:t>
            </a:r>
            <a:endParaRPr lang="en-US" sz="4400" dirty="0" smtClean="0">
              <a:solidFill>
                <a:schemeClr val="tx2">
                  <a:lumMod val="75000"/>
                </a:schemeClr>
              </a:solidFill>
              <a:latin typeface="Arial Black" pitchFamily="34" charset="0"/>
            </a:endParaRPr>
          </a:p>
          <a:p>
            <a:pPr algn="ctr">
              <a:lnSpc>
                <a:spcPct val="150000"/>
              </a:lnSpc>
              <a:buNone/>
            </a:pPr>
            <a:r>
              <a:rPr lang="en-US" sz="4400" dirty="0" smtClean="0">
                <a:solidFill>
                  <a:schemeClr val="tx2">
                    <a:lumMod val="75000"/>
                  </a:schemeClr>
                </a:solidFill>
                <a:latin typeface="Arial Black" pitchFamily="34" charset="0"/>
              </a:rPr>
              <a:t>Harmful </a:t>
            </a:r>
            <a:r>
              <a:rPr lang="en-US" sz="4400" dirty="0" smtClean="0">
                <a:solidFill>
                  <a:schemeClr val="tx2">
                    <a:lumMod val="75000"/>
                  </a:schemeClr>
                </a:solidFill>
                <a:latin typeface="Arial Black" pitchFamily="34" charset="0"/>
              </a:rPr>
              <a:t>Radiation also </a:t>
            </a:r>
            <a:endParaRPr lang="en-US" sz="4400" dirty="0" smtClean="0">
              <a:solidFill>
                <a:schemeClr val="tx2">
                  <a:lumMod val="75000"/>
                </a:schemeClr>
              </a:solidFill>
              <a:latin typeface="Arial Black" pitchFamily="34" charset="0"/>
            </a:endParaRPr>
          </a:p>
          <a:p>
            <a:pPr algn="ctr">
              <a:lnSpc>
                <a:spcPct val="150000"/>
              </a:lnSpc>
              <a:buNone/>
            </a:pPr>
            <a:r>
              <a:rPr lang="en-US" sz="4400" dirty="0" smtClean="0">
                <a:solidFill>
                  <a:schemeClr val="tx2">
                    <a:lumMod val="75000"/>
                  </a:schemeClr>
                </a:solidFill>
                <a:latin typeface="Arial Black" pitchFamily="34" charset="0"/>
              </a:rPr>
              <a:t>cannot </a:t>
            </a:r>
            <a:r>
              <a:rPr lang="en-US" sz="4400" dirty="0" smtClean="0">
                <a:solidFill>
                  <a:schemeClr val="tx2">
                    <a:lumMod val="75000"/>
                  </a:schemeClr>
                </a:solidFill>
                <a:latin typeface="Arial Black" pitchFamily="34" charset="0"/>
              </a:rPr>
              <a:t>be </a:t>
            </a:r>
            <a:r>
              <a:rPr lang="en-US" sz="4400" dirty="0" smtClean="0">
                <a:solidFill>
                  <a:schemeClr val="tx2">
                    <a:lumMod val="75000"/>
                  </a:schemeClr>
                </a:solidFill>
                <a:latin typeface="Arial Black" pitchFamily="34" charset="0"/>
              </a:rPr>
              <a:t>felt </a:t>
            </a:r>
            <a:r>
              <a:rPr lang="en-US" sz="4400" dirty="0" smtClean="0">
                <a:solidFill>
                  <a:schemeClr val="tx2">
                    <a:lumMod val="75000"/>
                  </a:schemeClr>
                </a:solidFill>
                <a:latin typeface="Arial Black" pitchFamily="34" charset="0"/>
              </a:rPr>
              <a:t>directly, but only by its beneficial and welcome Biological effects. </a:t>
            </a:r>
          </a:p>
          <a:p>
            <a:pPr algn="ctr"/>
            <a:endParaRPr lang="en-US" sz="4400" dirty="0">
              <a:latin typeface="Arial Black" pitchFamily="34" charset="0"/>
            </a:endParaRPr>
          </a:p>
        </p:txBody>
      </p:sp>
    </p:spTree>
  </p:cSld>
  <p:clrMapOvr>
    <a:masterClrMapping/>
  </p:clrMapOvr>
  <p:transition>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85800"/>
            <a:ext cx="8247888" cy="5562600"/>
          </a:xfrm>
        </p:spPr>
        <p:style>
          <a:lnRef idx="1">
            <a:schemeClr val="accent5"/>
          </a:lnRef>
          <a:fillRef idx="2">
            <a:schemeClr val="accent5"/>
          </a:fillRef>
          <a:effectRef idx="1">
            <a:schemeClr val="accent5"/>
          </a:effectRef>
          <a:fontRef idx="minor">
            <a:schemeClr val="dk1"/>
          </a:fontRef>
        </p:style>
        <p:txBody>
          <a:bodyPr>
            <a:normAutofit fontScale="92500" lnSpcReduction="20000"/>
          </a:bodyPr>
          <a:lstStyle/>
          <a:p>
            <a:pPr algn="ctr">
              <a:lnSpc>
                <a:spcPct val="150000"/>
              </a:lnSpc>
              <a:buNone/>
            </a:pPr>
            <a:r>
              <a:rPr lang="en-US" sz="4000" dirty="0" smtClean="0">
                <a:solidFill>
                  <a:schemeClr val="tx2">
                    <a:lumMod val="75000"/>
                  </a:schemeClr>
                </a:solidFill>
              </a:rPr>
              <a:t>   </a:t>
            </a:r>
            <a:r>
              <a:rPr lang="en-US" sz="4000" dirty="0" smtClean="0">
                <a:solidFill>
                  <a:schemeClr val="tx2">
                    <a:lumMod val="75000"/>
                  </a:schemeClr>
                </a:solidFill>
                <a:latin typeface="Arial Black" pitchFamily="34" charset="0"/>
              </a:rPr>
              <a:t>Radisafe </a:t>
            </a:r>
            <a:r>
              <a:rPr lang="en-US" sz="4000" dirty="0" smtClean="0">
                <a:solidFill>
                  <a:schemeClr val="tx2">
                    <a:lumMod val="75000"/>
                  </a:schemeClr>
                </a:solidFill>
                <a:latin typeface="Arial Black" pitchFamily="34" charset="0"/>
              </a:rPr>
              <a:t> with its </a:t>
            </a:r>
            <a:r>
              <a:rPr lang="en-US" sz="4000" dirty="0" smtClean="0">
                <a:solidFill>
                  <a:schemeClr val="tx2">
                    <a:lumMod val="75000"/>
                  </a:schemeClr>
                </a:solidFill>
                <a:latin typeface="Arial Black" pitchFamily="34" charset="0"/>
              </a:rPr>
              <a:t>Unique Technology </a:t>
            </a:r>
            <a:r>
              <a:rPr lang="en-US" sz="4000" dirty="0" smtClean="0">
                <a:solidFill>
                  <a:schemeClr val="tx2">
                    <a:lumMod val="75000"/>
                  </a:schemeClr>
                </a:solidFill>
                <a:latin typeface="Arial Black" pitchFamily="34" charset="0"/>
              </a:rPr>
              <a:t>Harmonizes Mobile Radiation and </a:t>
            </a:r>
          </a:p>
          <a:p>
            <a:pPr algn="ctr">
              <a:lnSpc>
                <a:spcPct val="150000"/>
              </a:lnSpc>
              <a:buNone/>
            </a:pPr>
            <a:r>
              <a:rPr lang="en-US" sz="4000" dirty="0" smtClean="0">
                <a:solidFill>
                  <a:schemeClr val="tx2">
                    <a:lumMod val="75000"/>
                  </a:schemeClr>
                </a:solidFill>
                <a:latin typeface="Arial Black" pitchFamily="34" charset="0"/>
              </a:rPr>
              <a:t>   Protects </a:t>
            </a:r>
            <a:r>
              <a:rPr lang="en-US" sz="4000" dirty="0" smtClean="0">
                <a:solidFill>
                  <a:schemeClr val="tx2">
                    <a:lumMod val="75000"/>
                  </a:schemeClr>
                </a:solidFill>
                <a:latin typeface="Arial Black" pitchFamily="34" charset="0"/>
              </a:rPr>
              <a:t>the users at </a:t>
            </a:r>
            <a:endParaRPr lang="en-US" sz="4000" dirty="0" smtClean="0">
              <a:solidFill>
                <a:schemeClr val="tx2">
                  <a:lumMod val="75000"/>
                </a:schemeClr>
              </a:solidFill>
              <a:latin typeface="Arial Black" pitchFamily="34" charset="0"/>
            </a:endParaRPr>
          </a:p>
          <a:p>
            <a:pPr algn="ctr">
              <a:lnSpc>
                <a:spcPct val="150000"/>
              </a:lnSpc>
              <a:buNone/>
            </a:pPr>
            <a:r>
              <a:rPr lang="en-US" sz="4000" dirty="0" smtClean="0">
                <a:solidFill>
                  <a:schemeClr val="tx2">
                    <a:lumMod val="75000"/>
                  </a:schemeClr>
                </a:solidFill>
                <a:latin typeface="Arial Black" pitchFamily="34" charset="0"/>
              </a:rPr>
              <a:t>Biological </a:t>
            </a:r>
            <a:r>
              <a:rPr lang="en-US" sz="4000" dirty="0" smtClean="0">
                <a:solidFill>
                  <a:schemeClr val="tx2">
                    <a:lumMod val="75000"/>
                  </a:schemeClr>
                </a:solidFill>
                <a:latin typeface="Arial Black" pitchFamily="34" charset="0"/>
              </a:rPr>
              <a:t>levels </a:t>
            </a:r>
            <a:endParaRPr lang="en-US" sz="4000" dirty="0" smtClean="0">
              <a:solidFill>
                <a:schemeClr val="tx2">
                  <a:lumMod val="75000"/>
                </a:schemeClr>
              </a:solidFill>
              <a:latin typeface="Arial Black" pitchFamily="34" charset="0"/>
            </a:endParaRPr>
          </a:p>
          <a:p>
            <a:pPr algn="ctr">
              <a:lnSpc>
                <a:spcPct val="150000"/>
              </a:lnSpc>
              <a:buNone/>
            </a:pPr>
            <a:r>
              <a:rPr lang="en-US" sz="4000" dirty="0" smtClean="0">
                <a:solidFill>
                  <a:schemeClr val="tx2">
                    <a:lumMod val="75000"/>
                  </a:schemeClr>
                </a:solidFill>
                <a:latin typeface="Arial Black" pitchFamily="34" charset="0"/>
              </a:rPr>
              <a:t>which </a:t>
            </a:r>
            <a:r>
              <a:rPr lang="en-US" sz="4000" dirty="0" smtClean="0">
                <a:solidFill>
                  <a:schemeClr val="tx2">
                    <a:lumMod val="75000"/>
                  </a:schemeClr>
                </a:solidFill>
                <a:latin typeface="Arial Black" pitchFamily="34" charset="0"/>
              </a:rPr>
              <a:t>is the real testimony </a:t>
            </a:r>
            <a:endParaRPr lang="en-US" sz="4000" dirty="0" smtClean="0">
              <a:solidFill>
                <a:schemeClr val="tx2">
                  <a:lumMod val="75000"/>
                </a:schemeClr>
              </a:solidFill>
              <a:latin typeface="Arial Black" pitchFamily="34" charset="0"/>
            </a:endParaRPr>
          </a:p>
          <a:p>
            <a:pPr algn="ctr">
              <a:lnSpc>
                <a:spcPct val="150000"/>
              </a:lnSpc>
              <a:buNone/>
            </a:pPr>
            <a:r>
              <a:rPr lang="en-US" sz="4000" dirty="0" smtClean="0">
                <a:solidFill>
                  <a:schemeClr val="tx2">
                    <a:lumMod val="75000"/>
                  </a:schemeClr>
                </a:solidFill>
                <a:latin typeface="Arial Black" pitchFamily="34" charset="0"/>
              </a:rPr>
              <a:t>of </a:t>
            </a:r>
            <a:r>
              <a:rPr lang="en-US" sz="4000" dirty="0" smtClean="0">
                <a:solidFill>
                  <a:schemeClr val="tx2">
                    <a:lumMod val="75000"/>
                  </a:schemeClr>
                </a:solidFill>
                <a:latin typeface="Arial Black" pitchFamily="34" charset="0"/>
              </a:rPr>
              <a:t>the product.</a:t>
            </a:r>
          </a:p>
          <a:p>
            <a:endParaRPr lang="en-US" dirty="0"/>
          </a:p>
        </p:txBody>
      </p:sp>
    </p:spTree>
  </p:cSld>
  <p:clrMapOvr>
    <a:masterClrMapping/>
  </p:clrMapOvr>
  <p:transition>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85800"/>
            <a:ext cx="8019288" cy="5562600"/>
          </a:xfrm>
        </p:spPr>
        <p:style>
          <a:lnRef idx="1">
            <a:schemeClr val="accent5"/>
          </a:lnRef>
          <a:fillRef idx="2">
            <a:schemeClr val="accent5"/>
          </a:fillRef>
          <a:effectRef idx="1">
            <a:schemeClr val="accent5"/>
          </a:effectRef>
          <a:fontRef idx="minor">
            <a:schemeClr val="dk1"/>
          </a:fontRef>
        </p:style>
        <p:txBody>
          <a:bodyPr>
            <a:normAutofit fontScale="92500"/>
          </a:bodyPr>
          <a:lstStyle/>
          <a:p>
            <a:pPr algn="ctr">
              <a:lnSpc>
                <a:spcPct val="150000"/>
              </a:lnSpc>
              <a:buNone/>
            </a:pPr>
            <a:r>
              <a:rPr lang="en-US" dirty="0" smtClean="0"/>
              <a:t>   </a:t>
            </a:r>
            <a:r>
              <a:rPr lang="en-US" sz="4400" dirty="0" smtClean="0">
                <a:solidFill>
                  <a:schemeClr val="tx2">
                    <a:lumMod val="75000"/>
                  </a:schemeClr>
                </a:solidFill>
                <a:latin typeface="Arial Black" pitchFamily="34" charset="0"/>
              </a:rPr>
              <a:t>The </a:t>
            </a:r>
            <a:r>
              <a:rPr lang="en-US" sz="4400" dirty="0" smtClean="0">
                <a:solidFill>
                  <a:schemeClr val="tx2">
                    <a:lumMod val="75000"/>
                  </a:schemeClr>
                </a:solidFill>
                <a:latin typeface="Arial Black" pitchFamily="34" charset="0"/>
              </a:rPr>
              <a:t>clinical studies done by various Laboratories conclusively confirm the effectiveness of Radisafe at Biological levels.</a:t>
            </a:r>
          </a:p>
          <a:p>
            <a:pPr>
              <a:lnSpc>
                <a:spcPct val="150000"/>
              </a:lnSpc>
            </a:pPr>
            <a:endParaRPr lang="en-US" sz="4000" dirty="0">
              <a:latin typeface="Arial Black" pitchFamily="34" charset="0"/>
            </a:endParaRPr>
          </a:p>
        </p:txBody>
      </p:sp>
    </p:spTree>
  </p:cSld>
  <p:clrMapOvr>
    <a:masterClrMapping/>
  </p:clrMapOvr>
  <p:transition>
    <p:fad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57200"/>
            <a:ext cx="7943088" cy="6019800"/>
          </a:xfrm>
        </p:spPr>
        <p:style>
          <a:lnRef idx="1">
            <a:schemeClr val="accent5"/>
          </a:lnRef>
          <a:fillRef idx="2">
            <a:schemeClr val="accent5"/>
          </a:fillRef>
          <a:effectRef idx="1">
            <a:schemeClr val="accent5"/>
          </a:effectRef>
          <a:fontRef idx="minor">
            <a:schemeClr val="dk1"/>
          </a:fontRef>
        </p:style>
        <p:txBody>
          <a:bodyPr>
            <a:normAutofit fontScale="55000" lnSpcReduction="20000"/>
          </a:bodyPr>
          <a:lstStyle/>
          <a:p>
            <a:pPr algn="ctr">
              <a:lnSpc>
                <a:spcPct val="170000"/>
              </a:lnSpc>
              <a:buNone/>
            </a:pPr>
            <a:r>
              <a:rPr lang="en-US" sz="6400" dirty="0" smtClean="0">
                <a:solidFill>
                  <a:schemeClr val="tx2">
                    <a:lumMod val="75000"/>
                  </a:schemeClr>
                </a:solidFill>
                <a:latin typeface="Arial Black" pitchFamily="34" charset="0"/>
              </a:rPr>
              <a:t> </a:t>
            </a:r>
            <a:r>
              <a:rPr lang="en-US" sz="6500" dirty="0" smtClean="0">
                <a:solidFill>
                  <a:schemeClr val="tx2">
                    <a:lumMod val="75000"/>
                  </a:schemeClr>
                </a:solidFill>
                <a:latin typeface="Arial Black" pitchFamily="34" charset="0"/>
              </a:rPr>
              <a:t>  Then </a:t>
            </a:r>
            <a:r>
              <a:rPr lang="en-US" sz="6500" dirty="0" smtClean="0">
                <a:solidFill>
                  <a:schemeClr val="tx2">
                    <a:lumMod val="75000"/>
                  </a:schemeClr>
                </a:solidFill>
                <a:latin typeface="Arial Black" pitchFamily="34" charset="0"/>
              </a:rPr>
              <a:t>why delay ? </a:t>
            </a:r>
            <a:endParaRPr lang="en-US" sz="6500" dirty="0" smtClean="0">
              <a:solidFill>
                <a:schemeClr val="tx2">
                  <a:lumMod val="75000"/>
                </a:schemeClr>
              </a:solidFill>
              <a:latin typeface="Arial Black" pitchFamily="34" charset="0"/>
            </a:endParaRPr>
          </a:p>
          <a:p>
            <a:pPr algn="ctr">
              <a:lnSpc>
                <a:spcPct val="170000"/>
              </a:lnSpc>
              <a:buNone/>
            </a:pPr>
            <a:r>
              <a:rPr lang="en-US" sz="6500" dirty="0" smtClean="0">
                <a:solidFill>
                  <a:schemeClr val="tx2">
                    <a:lumMod val="75000"/>
                  </a:schemeClr>
                </a:solidFill>
                <a:latin typeface="Arial Black" pitchFamily="34" charset="0"/>
              </a:rPr>
              <a:t>Join </a:t>
            </a:r>
            <a:r>
              <a:rPr lang="en-US" sz="6500" dirty="0" smtClean="0">
                <a:solidFill>
                  <a:schemeClr val="tx2">
                    <a:lumMod val="75000"/>
                  </a:schemeClr>
                </a:solidFill>
                <a:latin typeface="Arial Black" pitchFamily="34" charset="0"/>
              </a:rPr>
              <a:t>the band of more than a </a:t>
            </a:r>
            <a:endParaRPr lang="en-US" sz="6500" dirty="0" smtClean="0">
              <a:solidFill>
                <a:schemeClr val="tx2">
                  <a:lumMod val="75000"/>
                </a:schemeClr>
              </a:solidFill>
              <a:latin typeface="Arial Black" pitchFamily="34" charset="0"/>
            </a:endParaRPr>
          </a:p>
          <a:p>
            <a:pPr algn="ctr">
              <a:lnSpc>
                <a:spcPct val="170000"/>
              </a:lnSpc>
              <a:buNone/>
            </a:pPr>
            <a:r>
              <a:rPr lang="en-US" sz="6500" dirty="0" smtClean="0">
                <a:solidFill>
                  <a:schemeClr val="tx2">
                    <a:lumMod val="75000"/>
                  </a:schemeClr>
                </a:solidFill>
                <a:latin typeface="Arial Black" pitchFamily="34" charset="0"/>
              </a:rPr>
              <a:t>million </a:t>
            </a:r>
            <a:r>
              <a:rPr lang="en-US" sz="6500" dirty="0" smtClean="0">
                <a:solidFill>
                  <a:schemeClr val="tx2">
                    <a:lumMod val="75000"/>
                  </a:schemeClr>
                </a:solidFill>
                <a:latin typeface="Arial Black" pitchFamily="34" charset="0"/>
              </a:rPr>
              <a:t>of users of Radisafe </a:t>
            </a:r>
            <a:endParaRPr lang="en-US" sz="6500" dirty="0" smtClean="0">
              <a:solidFill>
                <a:schemeClr val="tx2">
                  <a:lumMod val="75000"/>
                </a:schemeClr>
              </a:solidFill>
              <a:latin typeface="Arial Black" pitchFamily="34" charset="0"/>
            </a:endParaRPr>
          </a:p>
          <a:p>
            <a:pPr algn="ctr">
              <a:lnSpc>
                <a:spcPct val="170000"/>
              </a:lnSpc>
              <a:buNone/>
            </a:pPr>
            <a:r>
              <a:rPr lang="en-US" sz="6500" dirty="0" smtClean="0">
                <a:solidFill>
                  <a:schemeClr val="tx2">
                    <a:lumMod val="75000"/>
                  </a:schemeClr>
                </a:solidFill>
                <a:latin typeface="Arial Black" pitchFamily="34" charset="0"/>
              </a:rPr>
              <a:t>around </a:t>
            </a:r>
            <a:r>
              <a:rPr lang="en-US" sz="6500" dirty="0" smtClean="0">
                <a:solidFill>
                  <a:schemeClr val="tx2">
                    <a:lumMod val="75000"/>
                  </a:schemeClr>
                </a:solidFill>
                <a:latin typeface="Arial Black" pitchFamily="34" charset="0"/>
              </a:rPr>
              <a:t>the </a:t>
            </a:r>
            <a:r>
              <a:rPr lang="en-US" sz="6500" dirty="0" smtClean="0">
                <a:solidFill>
                  <a:schemeClr val="tx2">
                    <a:lumMod val="75000"/>
                  </a:schemeClr>
                </a:solidFill>
                <a:latin typeface="Arial Black" pitchFamily="34" charset="0"/>
              </a:rPr>
              <a:t>World &amp; </a:t>
            </a:r>
            <a:r>
              <a:rPr lang="en-US" sz="6500" dirty="0" smtClean="0">
                <a:solidFill>
                  <a:schemeClr val="tx2">
                    <a:lumMod val="75000"/>
                  </a:schemeClr>
                </a:solidFill>
                <a:latin typeface="Arial Black" pitchFamily="34" charset="0"/>
              </a:rPr>
              <a:t>Protect yourself </a:t>
            </a:r>
            <a:r>
              <a:rPr lang="en-US" sz="6500" dirty="0" smtClean="0">
                <a:solidFill>
                  <a:schemeClr val="tx2">
                    <a:lumMod val="75000"/>
                  </a:schemeClr>
                </a:solidFill>
                <a:latin typeface="Arial Black" pitchFamily="34" charset="0"/>
              </a:rPr>
              <a:t>&amp; your </a:t>
            </a:r>
            <a:r>
              <a:rPr lang="en-US" sz="6500" dirty="0" smtClean="0">
                <a:solidFill>
                  <a:schemeClr val="tx2">
                    <a:lumMod val="75000"/>
                  </a:schemeClr>
                </a:solidFill>
                <a:latin typeface="Arial Black" pitchFamily="34" charset="0"/>
              </a:rPr>
              <a:t>children for life time!</a:t>
            </a:r>
          </a:p>
          <a:p>
            <a:pPr algn="ctr">
              <a:lnSpc>
                <a:spcPct val="160000"/>
              </a:lnSpc>
              <a:buNone/>
            </a:pPr>
            <a:r>
              <a:rPr lang="en-US" sz="4400" dirty="0" smtClean="0">
                <a:latin typeface="Arial Black" pitchFamily="34" charset="0"/>
              </a:rPr>
              <a:t> </a:t>
            </a:r>
            <a:r>
              <a:rPr lang="en-US" sz="4400" dirty="0" smtClean="0">
                <a:latin typeface="Arial Black" pitchFamily="34" charset="0"/>
              </a:rPr>
              <a:t> </a:t>
            </a:r>
          </a:p>
          <a:p>
            <a:endParaRPr lang="en-US" dirty="0"/>
          </a:p>
        </p:txBody>
      </p:sp>
    </p:spTree>
  </p:cSld>
  <p:clrMapOvr>
    <a:masterClrMapping/>
  </p:clrMapOvr>
  <p:transition>
    <p:fad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1.jpg"/>
          <p:cNvPicPr>
            <a:picLocks noGrp="1" noChangeAspect="1"/>
          </p:cNvPicPr>
          <p:nvPr>
            <p:ph idx="1"/>
          </p:nvPr>
        </p:nvPicPr>
        <p:blipFill>
          <a:blip r:embed="rId2"/>
          <a:stretch>
            <a:fillRect/>
          </a:stretch>
        </p:blipFill>
        <p:spPr>
          <a:xfrm>
            <a:off x="2133600" y="76200"/>
            <a:ext cx="5619310" cy="2819400"/>
          </a:xfrm>
          <a:prstGeom prst="rect">
            <a:avLst/>
          </a:prstGeom>
        </p:spPr>
      </p:pic>
      <p:pic>
        <p:nvPicPr>
          <p:cNvPr id="5" name="Picture 4" descr="radisafe_trasp.png"/>
          <p:cNvPicPr>
            <a:picLocks noChangeAspect="1"/>
          </p:cNvPicPr>
          <p:nvPr/>
        </p:nvPicPr>
        <p:blipFill>
          <a:blip r:embed="rId3"/>
          <a:stretch>
            <a:fillRect/>
          </a:stretch>
        </p:blipFill>
        <p:spPr>
          <a:xfrm>
            <a:off x="3660820" y="4191000"/>
            <a:ext cx="2511380" cy="2476500"/>
          </a:xfrm>
          <a:prstGeom prst="rect">
            <a:avLst/>
          </a:prstGeom>
        </p:spPr>
      </p:pic>
      <p:sp>
        <p:nvSpPr>
          <p:cNvPr id="6" name="TextBox 5"/>
          <p:cNvSpPr txBox="1"/>
          <p:nvPr/>
        </p:nvSpPr>
        <p:spPr>
          <a:xfrm>
            <a:off x="1143000" y="2819400"/>
            <a:ext cx="8001000" cy="1323439"/>
          </a:xfrm>
          <a:prstGeom prst="rect">
            <a:avLst/>
          </a:prstGeom>
          <a:noFill/>
        </p:spPr>
        <p:txBody>
          <a:bodyPr wrap="square" rtlCol="0">
            <a:spAutoFit/>
          </a:bodyPr>
          <a:lstStyle/>
          <a:p>
            <a:pPr algn="ctr"/>
            <a:r>
              <a:rPr lang="en-US" sz="4000" b="1" dirty="0" smtClean="0">
                <a:solidFill>
                  <a:schemeClr val="accent2">
                    <a:lumMod val="50000"/>
                  </a:schemeClr>
                </a:solidFill>
                <a:latin typeface="Arial Black" pitchFamily="34" charset="0"/>
              </a:rPr>
              <a:t>Mobile Phone Radiation Harmonizer </a:t>
            </a:r>
            <a:r>
              <a:rPr lang="en-US" b="1" dirty="0" smtClean="0">
                <a:solidFill>
                  <a:schemeClr val="accent2">
                    <a:lumMod val="50000"/>
                  </a:schemeClr>
                </a:solidFill>
                <a:latin typeface="Arial Black" pitchFamily="34" charset="0"/>
              </a:rPr>
              <a:t> </a:t>
            </a:r>
            <a:endParaRPr lang="en-US" b="1" dirty="0">
              <a:solidFill>
                <a:schemeClr val="accent2">
                  <a:lumMod val="50000"/>
                </a:schemeClr>
              </a:solidFill>
              <a:latin typeface="Arial Black" pitchFamily="34" charset="0"/>
            </a:endParaRP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183880" cy="5715000"/>
          </a:xfrm>
        </p:spPr>
        <p:style>
          <a:lnRef idx="2">
            <a:schemeClr val="accent3">
              <a:shade val="50000"/>
            </a:schemeClr>
          </a:lnRef>
          <a:fillRef idx="1">
            <a:schemeClr val="accent3"/>
          </a:fillRef>
          <a:effectRef idx="0">
            <a:schemeClr val="accent3"/>
          </a:effectRef>
          <a:fontRef idx="minor">
            <a:schemeClr val="lt1"/>
          </a:fontRef>
        </p:style>
        <p:txBody>
          <a:bodyPr>
            <a:normAutofit lnSpcReduction="10000"/>
          </a:bodyPr>
          <a:lstStyle/>
          <a:p>
            <a:pPr algn="ctr">
              <a:lnSpc>
                <a:spcPct val="200000"/>
              </a:lnSpc>
              <a:buNone/>
            </a:pPr>
            <a:r>
              <a:rPr lang="en-US" sz="3600" b="1" dirty="0" smtClean="0">
                <a:solidFill>
                  <a:schemeClr val="bg1"/>
                </a:solidFill>
                <a:latin typeface="Arial" pitchFamily="34" charset="0"/>
                <a:cs typeface="Arial" pitchFamily="34" charset="0"/>
              </a:rPr>
              <a:t>The side effects of continued </a:t>
            </a:r>
          </a:p>
          <a:p>
            <a:pPr algn="ctr">
              <a:lnSpc>
                <a:spcPct val="200000"/>
              </a:lnSpc>
              <a:buNone/>
            </a:pPr>
            <a:r>
              <a:rPr lang="en-US" sz="3600" b="1" dirty="0" smtClean="0">
                <a:solidFill>
                  <a:schemeClr val="bg1"/>
                </a:solidFill>
                <a:latin typeface="Arial" pitchFamily="34" charset="0"/>
                <a:cs typeface="Arial" pitchFamily="34" charset="0"/>
              </a:rPr>
              <a:t>Mobile Phone use</a:t>
            </a:r>
          </a:p>
          <a:p>
            <a:pPr algn="ctr">
              <a:lnSpc>
                <a:spcPct val="200000"/>
              </a:lnSpc>
              <a:buNone/>
            </a:pPr>
            <a:r>
              <a:rPr lang="en-US" sz="3600" b="1" dirty="0" smtClean="0">
                <a:solidFill>
                  <a:schemeClr val="bg1"/>
                </a:solidFill>
                <a:latin typeface="Arial" pitchFamily="34" charset="0"/>
                <a:cs typeface="Arial" pitchFamily="34" charset="0"/>
              </a:rPr>
              <a:t>by long term users of Mobile Phones are quite</a:t>
            </a:r>
          </a:p>
          <a:p>
            <a:pPr algn="ctr">
              <a:lnSpc>
                <a:spcPct val="200000"/>
              </a:lnSpc>
              <a:buNone/>
            </a:pPr>
            <a:r>
              <a:rPr lang="en-US" sz="3600" b="1" dirty="0" smtClean="0">
                <a:solidFill>
                  <a:schemeClr val="bg1"/>
                </a:solidFill>
                <a:latin typeface="Arial" pitchFamily="34" charset="0"/>
                <a:cs typeface="Arial" pitchFamily="34" charset="0"/>
              </a:rPr>
              <a:t>revealing around the world.</a:t>
            </a:r>
          </a:p>
          <a:p>
            <a:pPr>
              <a:buNone/>
            </a:pPr>
            <a:endParaRPr lang="en-US"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533400"/>
            <a:ext cx="8001000" cy="5791200"/>
          </a:xfrm>
        </p:spPr>
        <p:style>
          <a:lnRef idx="2">
            <a:schemeClr val="accent3">
              <a:shade val="50000"/>
            </a:schemeClr>
          </a:lnRef>
          <a:fillRef idx="1">
            <a:schemeClr val="accent3"/>
          </a:fillRef>
          <a:effectRef idx="0">
            <a:schemeClr val="accent3"/>
          </a:effectRef>
          <a:fontRef idx="minor">
            <a:schemeClr val="lt1"/>
          </a:fontRef>
        </p:style>
        <p:txBody>
          <a:bodyPr>
            <a:normAutofit lnSpcReduction="10000"/>
          </a:bodyPr>
          <a:lstStyle/>
          <a:p>
            <a:pPr algn="ctr">
              <a:lnSpc>
                <a:spcPct val="200000"/>
              </a:lnSpc>
              <a:buNone/>
            </a:pPr>
            <a:r>
              <a:rPr lang="en-US" dirty="0" smtClean="0">
                <a:latin typeface="Arial" pitchFamily="34" charset="0"/>
                <a:cs typeface="Arial" pitchFamily="34" charset="0"/>
              </a:rPr>
              <a:t>  </a:t>
            </a:r>
            <a:r>
              <a:rPr lang="en-US" sz="3200" b="1" dirty="0" smtClean="0">
                <a:solidFill>
                  <a:schemeClr val="bg1"/>
                </a:solidFill>
                <a:latin typeface="Arial" pitchFamily="34" charset="0"/>
                <a:cs typeface="Arial" pitchFamily="34" charset="0"/>
              </a:rPr>
              <a:t>The Book   ‘Cell Phones – Invisible Hazards in the Wireless Age’  by Dr.George Carlo and Martin Schram published from New Your  clearly establishes the relationship between Cancer and Mobile Phone use.</a:t>
            </a:r>
          </a:p>
          <a:p>
            <a:endParaRPr lang="en-US"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533400"/>
            <a:ext cx="8077200" cy="5791200"/>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ctr">
              <a:lnSpc>
                <a:spcPct val="200000"/>
              </a:lnSpc>
              <a:buNone/>
            </a:pPr>
            <a:r>
              <a:rPr lang="en-US" dirty="0" smtClean="0">
                <a:latin typeface="Arial" pitchFamily="34" charset="0"/>
                <a:cs typeface="Arial" pitchFamily="34" charset="0"/>
              </a:rPr>
              <a:t>  </a:t>
            </a:r>
            <a:r>
              <a:rPr lang="en-US" sz="3600" b="1" dirty="0" smtClean="0">
                <a:solidFill>
                  <a:schemeClr val="bg1"/>
                </a:solidFill>
                <a:latin typeface="Arial" pitchFamily="34" charset="0"/>
                <a:cs typeface="Arial" pitchFamily="34" charset="0"/>
              </a:rPr>
              <a:t>Enough evidence is already made available by eminent </a:t>
            </a:r>
            <a:r>
              <a:rPr lang="en-US" sz="3600" b="1" dirty="0" smtClean="0">
                <a:solidFill>
                  <a:schemeClr val="bg1"/>
                </a:solidFill>
                <a:latin typeface="Arial" pitchFamily="34" charset="0"/>
                <a:cs typeface="Arial" pitchFamily="34" charset="0"/>
              </a:rPr>
              <a:t>researchers </a:t>
            </a:r>
            <a:r>
              <a:rPr lang="en-US" sz="3600" b="1" dirty="0" smtClean="0">
                <a:solidFill>
                  <a:schemeClr val="bg1"/>
                </a:solidFill>
                <a:latin typeface="Arial" pitchFamily="34" charset="0"/>
                <a:cs typeface="Arial" pitchFamily="34" charset="0"/>
              </a:rPr>
              <a:t>around the world, highlighting the Harmful effects of long term use of Mobile Phone.</a:t>
            </a:r>
          </a:p>
          <a:p>
            <a:endParaRPr lang="en-US"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533400"/>
            <a:ext cx="8001000" cy="5715000"/>
          </a:xfrm>
        </p:spPr>
        <p:style>
          <a:lnRef idx="2">
            <a:schemeClr val="accent3">
              <a:shade val="50000"/>
            </a:schemeClr>
          </a:lnRef>
          <a:fillRef idx="1">
            <a:schemeClr val="accent3"/>
          </a:fillRef>
          <a:effectRef idx="0">
            <a:schemeClr val="accent3"/>
          </a:effectRef>
          <a:fontRef idx="minor">
            <a:schemeClr val="lt1"/>
          </a:fontRef>
        </p:style>
        <p:txBody>
          <a:bodyPr>
            <a:normAutofit fontScale="92500" lnSpcReduction="20000"/>
          </a:bodyPr>
          <a:lstStyle/>
          <a:p>
            <a:pPr algn="ctr">
              <a:lnSpc>
                <a:spcPct val="200000"/>
              </a:lnSpc>
              <a:buNone/>
            </a:pPr>
            <a:r>
              <a:rPr lang="en-US" dirty="0" smtClean="0"/>
              <a:t>  </a:t>
            </a:r>
            <a:r>
              <a:rPr lang="en-US" sz="3600" b="1" dirty="0" smtClean="0">
                <a:solidFill>
                  <a:schemeClr val="bg1"/>
                </a:solidFill>
                <a:latin typeface="Arial" pitchFamily="34" charset="0"/>
                <a:cs typeface="Arial" pitchFamily="34" charset="0"/>
              </a:rPr>
              <a:t>Head ache, Sleeplessness, Fatigue, </a:t>
            </a:r>
            <a:r>
              <a:rPr lang="en-US" sz="3600" b="1" dirty="0" smtClean="0">
                <a:solidFill>
                  <a:schemeClr val="bg1"/>
                </a:solidFill>
                <a:latin typeface="Arial" pitchFamily="34" charset="0"/>
                <a:cs typeface="Arial" pitchFamily="34" charset="0"/>
              </a:rPr>
              <a:t>burning / piercing </a:t>
            </a:r>
            <a:r>
              <a:rPr lang="en-US" sz="3600" b="1" dirty="0" smtClean="0">
                <a:solidFill>
                  <a:schemeClr val="bg1"/>
                </a:solidFill>
                <a:latin typeface="Arial" pitchFamily="34" charset="0"/>
                <a:cs typeface="Arial" pitchFamily="34" charset="0"/>
              </a:rPr>
              <a:t>sensation in ears, mood swings, degenerative </a:t>
            </a:r>
          </a:p>
          <a:p>
            <a:pPr algn="ctr">
              <a:lnSpc>
                <a:spcPct val="200000"/>
              </a:lnSpc>
              <a:buNone/>
            </a:pPr>
            <a:r>
              <a:rPr lang="en-US" sz="3600" b="1" dirty="0" smtClean="0">
                <a:solidFill>
                  <a:schemeClr val="bg1"/>
                </a:solidFill>
                <a:latin typeface="Arial" pitchFamily="34" charset="0"/>
                <a:cs typeface="Arial" pitchFamily="34" charset="0"/>
              </a:rPr>
              <a:t>diseases etc., are common symptoms experienced by active </a:t>
            </a:r>
          </a:p>
          <a:p>
            <a:pPr algn="ctr">
              <a:lnSpc>
                <a:spcPct val="200000"/>
              </a:lnSpc>
              <a:buNone/>
            </a:pPr>
            <a:r>
              <a:rPr lang="en-US" sz="3600" b="1" dirty="0" smtClean="0">
                <a:solidFill>
                  <a:schemeClr val="bg1"/>
                </a:solidFill>
                <a:latin typeface="Arial" pitchFamily="34" charset="0"/>
                <a:cs typeface="Arial" pitchFamily="34" charset="0"/>
              </a:rPr>
              <a:t>Mobile phone users.</a:t>
            </a:r>
          </a:p>
          <a:p>
            <a:endParaRPr lang="en-US" dirty="0"/>
          </a:p>
        </p:txBody>
      </p:sp>
    </p:spTree>
  </p:cSld>
  <p:clrMapOvr>
    <a:masterClrMapping/>
  </p:clrMapOvr>
  <p:transition>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356</TotalTime>
  <Words>781</Words>
  <Application>Microsoft Office PowerPoint</Application>
  <PresentationFormat>On-screen Show (4:3)</PresentationFormat>
  <Paragraphs>114</Paragraphs>
  <Slides>54</Slides>
  <Notes>0</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Solstice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RADISAFE</dc:title>
  <dc:creator>computer</dc:creator>
  <cp:lastModifiedBy>computer</cp:lastModifiedBy>
  <cp:revision>81</cp:revision>
  <dcterms:created xsi:type="dcterms:W3CDTF">2013-02-26T05:16:12Z</dcterms:created>
  <dcterms:modified xsi:type="dcterms:W3CDTF">2013-03-03T06:59:19Z</dcterms:modified>
</cp:coreProperties>
</file>